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42"/>
  </p:notesMasterIdLst>
  <p:sldIdLst>
    <p:sldId id="295" r:id="rId2"/>
    <p:sldId id="265" r:id="rId3"/>
    <p:sldId id="256" r:id="rId4"/>
    <p:sldId id="305" r:id="rId5"/>
    <p:sldId id="306" r:id="rId6"/>
    <p:sldId id="307" r:id="rId7"/>
    <p:sldId id="308" r:id="rId8"/>
    <p:sldId id="266" r:id="rId9"/>
    <p:sldId id="309" r:id="rId10"/>
    <p:sldId id="270" r:id="rId11"/>
    <p:sldId id="272" r:id="rId12"/>
    <p:sldId id="273" r:id="rId13"/>
    <p:sldId id="310" r:id="rId14"/>
    <p:sldId id="311" r:id="rId15"/>
    <p:sldId id="312" r:id="rId16"/>
    <p:sldId id="313" r:id="rId17"/>
    <p:sldId id="314" r:id="rId18"/>
    <p:sldId id="278" r:id="rId19"/>
    <p:sldId id="279" r:id="rId20"/>
    <p:sldId id="298" r:id="rId21"/>
    <p:sldId id="299" r:id="rId22"/>
    <p:sldId id="301" r:id="rId23"/>
    <p:sldId id="302" r:id="rId24"/>
    <p:sldId id="303" r:id="rId25"/>
    <p:sldId id="283" r:id="rId26"/>
    <p:sldId id="284" r:id="rId27"/>
    <p:sldId id="285" r:id="rId28"/>
    <p:sldId id="286" r:id="rId29"/>
    <p:sldId id="289" r:id="rId30"/>
    <p:sldId id="290" r:id="rId31"/>
    <p:sldId id="291" r:id="rId32"/>
    <p:sldId id="315" r:id="rId33"/>
    <p:sldId id="319" r:id="rId34"/>
    <p:sldId id="320" r:id="rId35"/>
    <p:sldId id="321" r:id="rId36"/>
    <p:sldId id="322" r:id="rId37"/>
    <p:sldId id="296" r:id="rId38"/>
    <p:sldId id="316" r:id="rId39"/>
    <p:sldId id="318" r:id="rId40"/>
    <p:sldId id="29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FF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9" autoAdjust="0"/>
    <p:restoredTop sz="94624" autoAdjust="0"/>
  </p:normalViewPr>
  <p:slideViewPr>
    <p:cSldViewPr>
      <p:cViewPr varScale="1">
        <p:scale>
          <a:sx n="86" d="100"/>
          <a:sy n="86" d="100"/>
        </p:scale>
        <p:origin x="14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04FB1-0EBB-4EBE-A698-05A845ADB78F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2D46D-BB0F-41E9-AA92-360230A322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133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75CD8D-B1D9-4658-A4F0-38CA8D83ED5D}" type="slidenum">
              <a:rPr lang="pl-PL" smtClean="0"/>
              <a:pPr rtl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7849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75CD8D-B1D9-4658-A4F0-38CA8D83ED5D}" type="slidenum">
              <a:rPr lang="pl-PL" smtClean="0"/>
              <a:pPr rtl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054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75CD8D-B1D9-4658-A4F0-38CA8D83ED5D}" type="slidenum">
              <a:rPr lang="pl-PL" smtClean="0"/>
              <a:pPr rtl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193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75CD8D-B1D9-4658-A4F0-38CA8D83ED5D}" type="slidenum">
              <a:rPr lang="pl-PL" smtClean="0"/>
              <a:pPr rtl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376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19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391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541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833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331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846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344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078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82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50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71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871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205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016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1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36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305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7C0CE-6E1D-45E6-A657-E9FBE86B108B}" type="datetimeFigureOut">
              <a:rPr lang="pl-PL" smtClean="0"/>
              <a:pPr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A7FC848-D532-4782-A6DB-0F7CEFE0066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60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zso.niemce@powiat.lublin.p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17/06/relationships/model3d" Target="../media/model3d1.glb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mailto:zso.niemce@powiat.lublin.p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15196" cy="1661993"/>
          </a:xfrm>
        </p:spPr>
        <p:txBody>
          <a:bodyPr>
            <a:noAutofit/>
          </a:bodyPr>
          <a:lstStyle/>
          <a:p>
            <a:pPr algn="l"/>
            <a:r>
              <a:rPr lang="pl-PL" altLang="pl-PL" sz="4000" b="1" dirty="0">
                <a:solidFill>
                  <a:srgbClr val="292929"/>
                </a:solidFill>
              </a:rPr>
              <a:t>         ZESPÓŁ SZKÓŁ PONADPODSTAWOWYCH </a:t>
            </a:r>
            <a:br>
              <a:rPr lang="pl-PL" altLang="pl-PL" sz="4000" b="1" dirty="0">
                <a:solidFill>
                  <a:srgbClr val="292929"/>
                </a:solidFill>
              </a:rPr>
            </a:br>
            <a:r>
              <a:rPr lang="pl-PL" altLang="pl-PL" sz="4000" b="1" dirty="0">
                <a:solidFill>
                  <a:srgbClr val="292929"/>
                </a:solidFill>
              </a:rPr>
              <a:t>         W NIEMCACH</a:t>
            </a:r>
            <a:endParaRPr lang="pl-PL" sz="4000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idx="1"/>
          </p:nvPr>
        </p:nvSpPr>
        <p:spPr>
          <a:xfrm>
            <a:off x="457200" y="2000240"/>
            <a:ext cx="8229240" cy="412552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pl-PL" altLang="pl-PL" i="1" dirty="0">
                <a:solidFill>
                  <a:srgbClr val="292929"/>
                </a:solidFill>
                <a:latin typeface="Tahoma" pitchFamily="34" charset="0"/>
              </a:rPr>
              <a:t> </a:t>
            </a:r>
            <a:endParaRPr lang="pl-PL" altLang="pl-PL" sz="2800" b="1" i="1" dirty="0">
              <a:solidFill>
                <a:srgbClr val="292929"/>
              </a:solidFill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21-025 Niemce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 ul. Różana 8</a:t>
            </a:r>
            <a:b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</a:b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tel. (0 81) 756 14 78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 fax. (0 81) 756 27 50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  <a:hlinkClick r:id="rId2"/>
              </a:rPr>
              <a:t>zso.niemce</a:t>
            </a: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  <a:cs typeface="Tahoma" pitchFamily="34" charset="0"/>
                <a:hlinkClick r:id="rId2"/>
              </a:rPr>
              <a:t>@</a:t>
            </a: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  <a:hlinkClick r:id="rId2"/>
              </a:rPr>
              <a:t>powiat.lublin.pl</a:t>
            </a:r>
            <a:b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</a:b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</a:rPr>
              <a:t>www.zspniemce.pl</a:t>
            </a:r>
            <a:endParaRPr lang="pl-PL" sz="2800" b="1" dirty="0"/>
          </a:p>
        </p:txBody>
      </p:sp>
      <p:pic>
        <p:nvPicPr>
          <p:cNvPr id="1029" name="Picture 5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-571528"/>
            <a:ext cx="2882733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88" name="TextShape 1"/>
          <p:cNvSpPr txBox="1"/>
          <p:nvPr/>
        </p:nvSpPr>
        <p:spPr>
          <a:xfrm>
            <a:off x="428760" y="357120"/>
            <a:ext cx="6715008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b="1" i="1" strike="noStrike" spc="-1" dirty="0">
                <a:solidFill>
                  <a:srgbClr val="000000"/>
                </a:solidFill>
                <a:latin typeface="Calibri"/>
              </a:rPr>
              <a:t>Absolwent szkoły kształcącej w zawodzie będzie przygotowany do wykonywania następujących zadań zawodowych:  </a:t>
            </a: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428760" y="18572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7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oceniania jakości produktów i przechowywania żywności,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obsługi sprzętu gastronomicznego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stosowania systemów zarządzania bezpieczeństwem zdrowotnym żywności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przygotowania dań zimnych, gorących i podstawowych deserów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planowania żywienia z uwzględnieniem alternatywnego sposobu żywienia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organizacji i wykonywania usług gastronomicznych,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ekspedycji potraw i napojów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 dirty="0">
                <a:solidFill>
                  <a:srgbClr val="000000"/>
                </a:solidFill>
                <a:latin typeface="Calibri"/>
              </a:rPr>
              <a:t>podejmować działania związane z promocją usług gastronomicznych i cateringowych</a:t>
            </a: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pl-PL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pl-PL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endParaRPr lang="pl-P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058" name="Picture 2" descr="MYLOVIEW PL OBRAZ ILUSTRACJA, RYSUNEK, JEDZENIE, PRZEKĄSKA, SMACZNY -  Opinie i atrakcyjne ceny na Ceneo.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4509120"/>
            <a:ext cx="1247775" cy="213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97" name="TextShape 1"/>
          <p:cNvSpPr txBox="1"/>
          <p:nvPr/>
        </p:nvSpPr>
        <p:spPr>
          <a:xfrm>
            <a:off x="457200" y="274680"/>
            <a:ext cx="6829444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500"/>
          </a:bodyPr>
          <a:lstStyle/>
          <a:p>
            <a:pPr algn="ctr">
              <a:lnSpc>
                <a:spcPct val="100000"/>
              </a:lnSpc>
            </a:pPr>
            <a:r>
              <a:rPr lang="pl-PL" sz="3200" b="1" strike="noStrike" spc="-1" dirty="0">
                <a:solidFill>
                  <a:srgbClr val="000000"/>
                </a:solidFill>
                <a:latin typeface="Calibri"/>
              </a:rPr>
              <a:t>ABSOLWENCI MOGĄ ZNALEŹĆ ZATRUDNIENIE NA STANOWISKU:</a:t>
            </a: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457200" y="1643050"/>
            <a:ext cx="8229240" cy="35719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 szefa kuchni,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managera do spraw planowania i organizacji usług gastronomicznych,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organizatora imprez okolicznościowych,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doradcy w zakresie prawidłowego żywienia,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pracownika firm cateringowych</a:t>
            </a:r>
          </a:p>
        </p:txBody>
      </p:sp>
      <p:pic>
        <p:nvPicPr>
          <p:cNvPr id="6147" name="Picture 3" descr="C:\Users\zsp\Desktop\555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01947" y="5085184"/>
            <a:ext cx="2139949" cy="1604962"/>
          </a:xfrm>
          <a:prstGeom prst="rect">
            <a:avLst/>
          </a:prstGeom>
          <a:noFill/>
        </p:spPr>
      </p:pic>
      <p:pic>
        <p:nvPicPr>
          <p:cNvPr id="4098" name="Picture 2" descr="C:\Users\zsp\Pictures\beznazw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205688"/>
            <a:ext cx="2824947" cy="2652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5400" b="1" strike="noStrike" spc="-1" dirty="0">
                <a:solidFill>
                  <a:srgbClr val="000000"/>
                </a:solidFill>
                <a:latin typeface="Calibri"/>
              </a:rPr>
              <a:t>MIEJSCA PRACY</a:t>
            </a:r>
          </a:p>
        </p:txBody>
      </p:sp>
      <p:sp>
        <p:nvSpPr>
          <p:cNvPr id="100" name="TextShape 2"/>
          <p:cNvSpPr txBox="1"/>
          <p:nvPr/>
        </p:nvSpPr>
        <p:spPr>
          <a:xfrm>
            <a:off x="457200" y="1428736"/>
            <a:ext cx="8229240" cy="3500462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restauracje,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pensjonaty,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zakłady żywienia zbiorowego (np. stołówki szkolne),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hotele,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sanatoria,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gospodarstwa agroturystyczne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własna działalność gospodarcza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170" name="Picture 2" descr="C:\Users\zsp\Desktop\66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214950"/>
            <a:ext cx="3643338" cy="1424501"/>
          </a:xfrm>
          <a:prstGeom prst="rect">
            <a:avLst/>
          </a:prstGeom>
          <a:noFill/>
        </p:spPr>
      </p:pic>
      <p:pic>
        <p:nvPicPr>
          <p:cNvPr id="7172" name="Picture 4" descr="C:\Users\zsp\Desktop\7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214950"/>
            <a:ext cx="3947487" cy="1428740"/>
          </a:xfrm>
          <a:prstGeom prst="rect">
            <a:avLst/>
          </a:prstGeom>
          <a:noFill/>
        </p:spPr>
      </p:pic>
      <p:pic>
        <p:nvPicPr>
          <p:cNvPr id="6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526C8F-DA4D-4782-82D2-DAE1F7FA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642A3A-4CE4-434D-8D3E-CE31974A7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086990" cy="6858001"/>
          </a:xfr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BB960C81-7410-49D4-BD23-90B2B0A4A78A}"/>
              </a:ext>
            </a:extLst>
          </p:cNvPr>
          <p:cNvSpPr txBox="1">
            <a:spLocks/>
          </p:cNvSpPr>
          <p:nvPr/>
        </p:nvSpPr>
        <p:spPr>
          <a:xfrm>
            <a:off x="5513570" y="6150040"/>
            <a:ext cx="371662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>
                <a:latin typeface="odstemplik" panose="02000503000000000000" pitchFamily="50" charset="0"/>
              </a:rPr>
              <a:t>.</a:t>
            </a:r>
          </a:p>
        </p:txBody>
      </p:sp>
      <p:pic>
        <p:nvPicPr>
          <p:cNvPr id="7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3741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FAD94DA-23BC-44FE-ABF5-E37F8009F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8" b="55523"/>
          <a:stretch/>
        </p:blipFill>
        <p:spPr>
          <a:xfrm flipH="1">
            <a:off x="-1" y="5207962"/>
            <a:ext cx="2200275" cy="166745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6CFE228-1B24-43DB-A590-ED2EF3B5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3428" y="363350"/>
            <a:ext cx="81238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dirty="0">
                <a:solidFill>
                  <a:schemeClr val="accent6">
                    <a:lumMod val="50000"/>
                  </a:schemeClr>
                </a:solidFill>
                <a:latin typeface="odstemplik" panose="02000503000000000000" pitchFamily="50" charset="0"/>
              </a:rPr>
              <a:t>      Architektura Krajobrazu</a:t>
            </a:r>
            <a:br>
              <a:rPr lang="pl-PL" sz="4800" dirty="0">
                <a:solidFill>
                  <a:schemeClr val="accent6">
                    <a:lumMod val="50000"/>
                  </a:schemeClr>
                </a:solidFill>
                <a:latin typeface="odstemplik" panose="02000503000000000000" pitchFamily="50" charset="0"/>
              </a:rPr>
            </a:br>
            <a:r>
              <a:rPr lang="pl-PL" sz="3600" dirty="0"/>
              <a:t>  </a:t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8335B5-FDF3-4191-BE96-C24581F84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9551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pl-PL" dirty="0"/>
            </a:br>
            <a:r>
              <a:rPr lang="pl-PL" sz="2800" dirty="0"/>
              <a:t>Z nami nauczysz się: </a:t>
            </a:r>
            <a:br>
              <a:rPr lang="pl-PL" sz="2800" dirty="0"/>
            </a:br>
            <a:endParaRPr lang="pl-PL" sz="2800" dirty="0"/>
          </a:p>
          <a:p>
            <a:r>
              <a:rPr lang="pl-PL" sz="2800" dirty="0">
                <a:solidFill>
                  <a:schemeClr val="accent4">
                    <a:lumMod val="75000"/>
                  </a:schemeClr>
                </a:solidFill>
              </a:rPr>
              <a:t>rozpoznawać rośliny</a:t>
            </a:r>
            <a:r>
              <a:rPr lang="pl-PL" sz="2800" dirty="0"/>
              <a:t>, </a:t>
            </a:r>
          </a:p>
          <a:p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poznasz tajniki budownictwa i geodezji</a:t>
            </a:r>
            <a:r>
              <a:rPr lang="pl-PL" sz="2800" dirty="0"/>
              <a:t>, </a:t>
            </a:r>
          </a:p>
          <a:p>
            <a:r>
              <a:rPr lang="pl-PL" sz="2800" dirty="0">
                <a:solidFill>
                  <a:schemeClr val="accent6">
                    <a:lumMod val="75000"/>
                  </a:schemeClr>
                </a:solidFill>
              </a:rPr>
              <a:t>zahartujesz się we florystyce</a:t>
            </a:r>
            <a:r>
              <a:rPr lang="pl-PL" sz="2800" dirty="0"/>
              <a:t>, </a:t>
            </a:r>
          </a:p>
          <a:p>
            <a:pPr marL="0" indent="0">
              <a:buNone/>
            </a:pPr>
            <a:r>
              <a:rPr lang="pl-PL" sz="2800" dirty="0"/>
              <a:t>	a także dowiesz się jak </a:t>
            </a:r>
            <a:br>
              <a:rPr lang="pl-PL" sz="2800" dirty="0"/>
            </a:br>
            <a:r>
              <a:rPr lang="pl-PL" sz="2800" dirty="0"/>
              <a:t>     </a:t>
            </a:r>
            <a:r>
              <a:rPr lang="pl-PL" sz="2800" dirty="0">
                <a:solidFill>
                  <a:schemeClr val="accent1"/>
                </a:solidFill>
              </a:rPr>
              <a:t>zapobiegać dalszej dewastacji</a:t>
            </a:r>
            <a:br>
              <a:rPr lang="pl-PL" sz="2800" dirty="0">
                <a:solidFill>
                  <a:schemeClr val="accent1"/>
                </a:solidFill>
              </a:rPr>
            </a:br>
            <a:r>
              <a:rPr lang="pl-PL" sz="2800" dirty="0">
                <a:solidFill>
                  <a:schemeClr val="accent1"/>
                </a:solidFill>
              </a:rPr>
              <a:t>     środowiska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B00852-E26E-40C1-B51D-0BE6527B3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"/>
            <a:ext cx="4427985" cy="687541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E40A570-3B52-4B97-BEA1-6AC2008589A3}"/>
              </a:ext>
            </a:extLst>
          </p:cNvPr>
          <p:cNvSpPr/>
          <p:nvPr/>
        </p:nvSpPr>
        <p:spPr>
          <a:xfrm>
            <a:off x="966190" y="846556"/>
            <a:ext cx="5982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dirty="0">
              <a:latin typeface="+mj-lt"/>
            </a:endParaRPr>
          </a:p>
          <a:p>
            <a:r>
              <a:rPr lang="pl-PL" sz="3600" dirty="0">
                <a:latin typeface="+mj-lt"/>
              </a:rPr>
              <a:t>to wielokierunkowy zawód </a:t>
            </a:r>
          </a:p>
        </p:txBody>
      </p:sp>
      <p:pic>
        <p:nvPicPr>
          <p:cNvPr id="9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3637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FA493F-E286-4C34-ABCD-9A84655FD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76672"/>
            <a:ext cx="3557035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Nauczymy Cię wykonywać </a:t>
            </a:r>
            <a:br>
              <a:rPr lang="pl-PL" sz="2400" dirty="0"/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ogrodów przydomowych</a:t>
            </a:r>
            <a:r>
              <a:rPr lang="pl-PL" sz="2400" dirty="0"/>
              <a:t>, a także większych założeń ogrodowych tj. parków miejskich </a:t>
            </a:r>
          </a:p>
          <a:p>
            <a:endParaRPr lang="pl-PL" dirty="0"/>
          </a:p>
        </p:txBody>
      </p:sp>
      <p:pic>
        <p:nvPicPr>
          <p:cNvPr id="10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227249" y="-116851"/>
            <a:ext cx="1947211" cy="2277440"/>
          </a:xfrm>
          <a:prstGeom prst="rect">
            <a:avLst/>
          </a:prstGeom>
          <a:noFill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4DE1AB-2E4F-49CB-9B9B-F0E521D63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7"/>
          <a:stretch/>
        </p:blipFill>
        <p:spPr>
          <a:xfrm>
            <a:off x="568444" y="3829526"/>
            <a:ext cx="3240111" cy="22990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52826FA-11E3-4F7F-BBA5-4E84F7FC03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4"/>
          <a:stretch/>
        </p:blipFill>
        <p:spPr>
          <a:xfrm>
            <a:off x="4044741" y="709519"/>
            <a:ext cx="3129007" cy="2215425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CED8A55B-AE44-4DB1-9030-64E90A522FAB}"/>
              </a:ext>
            </a:extLst>
          </p:cNvPr>
          <p:cNvSpPr txBox="1">
            <a:spLocks/>
          </p:cNvSpPr>
          <p:nvPr/>
        </p:nvSpPr>
        <p:spPr>
          <a:xfrm>
            <a:off x="4063582" y="3429000"/>
            <a:ext cx="4143218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dirty="0"/>
              <a:t>Dzięki czemu zyskasz możliwość zatrudnienia w wielu miejscach np.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pracowniach projektowych </a:t>
            </a:r>
            <a:r>
              <a:rPr lang="pl-PL" sz="2400" dirty="0"/>
              <a:t>czy </a:t>
            </a:r>
            <a:br>
              <a:rPr lang="pl-PL" sz="2400" dirty="0"/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własnej działalności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4395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3C4C4DC-A27E-4447-9398-B31A0F3B5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1758" y="-1121757"/>
            <a:ext cx="6900485" cy="9144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67CE399-FDA5-438A-9971-3645007C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517" y="369175"/>
            <a:ext cx="7560840" cy="1325563"/>
          </a:xfrm>
        </p:spPr>
        <p:txBody>
          <a:bodyPr>
            <a:normAutofit/>
          </a:bodyPr>
          <a:lstStyle/>
          <a:p>
            <a:r>
              <a:rPr lang="pl-PL" sz="3600" b="1" dirty="0"/>
              <a:t>Stawiamy na praktykę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B54031-E116-4DA1-BB80-C646C3C8A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1093149"/>
            <a:ext cx="68762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Kończąc Nasz kierunek zyskujesz </a:t>
            </a:r>
            <a:br>
              <a:rPr lang="pl-PL" dirty="0"/>
            </a:br>
            <a:r>
              <a:rPr lang="pl-PL" dirty="0"/>
              <a:t>                        nie tylko </a:t>
            </a:r>
            <a:r>
              <a:rPr lang="pl-PL" u="sng" dirty="0"/>
              <a:t>wiedzę</a:t>
            </a:r>
            <a:r>
              <a:rPr lang="pl-PL" dirty="0"/>
              <a:t>…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0DBE6B-9C4E-4459-A720-B7917DE2E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" y="3830949"/>
            <a:ext cx="3927423" cy="29455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14B87DE-B432-46A9-A37C-0E41BFE9D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" y="106352"/>
            <a:ext cx="2032292" cy="360221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F479DD5-7E2B-4B95-921C-322433126F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11" y="1413513"/>
            <a:ext cx="1908491" cy="25261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A8F96B8-B72F-4F00-A678-5C48FE7DEF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4" t="58930" r="1"/>
          <a:stretch/>
        </p:blipFill>
        <p:spPr>
          <a:xfrm flipH="1">
            <a:off x="3947137" y="1755932"/>
            <a:ext cx="1092915" cy="103750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1DD8E5F-B460-4BC4-BE6C-77EA569E18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30" y="2165903"/>
            <a:ext cx="1908491" cy="25261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1EA38B-E6FE-4CCC-9C57-A97EC4CDC6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0802" y="2418712"/>
            <a:ext cx="4955564" cy="4362793"/>
          </a:xfrm>
          <a:prstGeom prst="rect">
            <a:avLst/>
          </a:prstGeom>
        </p:spPr>
      </p:pic>
      <p:pic>
        <p:nvPicPr>
          <p:cNvPr id="11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-432022"/>
            <a:ext cx="2143141" cy="259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97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D5F746-E5CD-4A6C-97A4-BC6E2894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… ale i </a:t>
            </a:r>
            <a:r>
              <a:rPr lang="pl-PL" sz="4800" b="1" u="sng" dirty="0"/>
              <a:t>doświadczenie</a:t>
            </a:r>
            <a:r>
              <a:rPr lang="pl-PL" dirty="0"/>
              <a:t>.!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F2A2BC9-6D1E-4995-89DF-4F6ADC068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43" y="1819440"/>
            <a:ext cx="2112704" cy="5010480"/>
          </a:xfrm>
          <a:solidFill>
            <a:schemeClr val="accent1">
              <a:alpha val="50000"/>
            </a:schemeClr>
          </a:solidFill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9D061F2-3EE8-4B39-914D-966B91BC0C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48" y="1805429"/>
            <a:ext cx="2168201" cy="506658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B92074A-422F-4148-BD37-D584061D274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6252" y="1819440"/>
            <a:ext cx="2257802" cy="50385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3E084C5-F508-4FC6-8148-D2B47E2CFE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5346" r="47327"/>
          <a:stretch/>
        </p:blipFill>
        <p:spPr>
          <a:xfrm>
            <a:off x="-48239" y="1805429"/>
            <a:ext cx="2380781" cy="5024491"/>
          </a:xfrm>
          <a:prstGeom prst="rect">
            <a:avLst/>
          </a:prstGeom>
        </p:spPr>
      </p:pic>
      <p:pic>
        <p:nvPicPr>
          <p:cNvPr id="9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97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EB34AA-2831-43D3-BBA6-B6BBE539C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0832" cy="6858000"/>
          </a:xfrm>
          <a:prstGeom prst="rect">
            <a:avLst/>
          </a:prstGeom>
        </p:spPr>
      </p:pic>
      <p:sp>
        <p:nvSpPr>
          <p:cNvPr id="93" name="TextShape 1"/>
          <p:cNvSpPr txBox="1"/>
          <p:nvPr/>
        </p:nvSpPr>
        <p:spPr>
          <a:xfrm>
            <a:off x="3036083" y="179594"/>
            <a:ext cx="5786478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 dirty="0">
                <a:solidFill>
                  <a:srgbClr val="000000"/>
                </a:solidFill>
                <a:latin typeface="Calibri"/>
              </a:rPr>
              <a:t>EGZAMINY</a:t>
            </a:r>
          </a:p>
        </p:txBody>
      </p:sp>
      <p:sp>
        <p:nvSpPr>
          <p:cNvPr id="94" name="TextShape 2"/>
          <p:cNvSpPr txBox="1"/>
          <p:nvPr/>
        </p:nvSpPr>
        <p:spPr>
          <a:xfrm>
            <a:off x="4572000" y="1581526"/>
            <a:ext cx="3943557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457200" indent="-280988" algn="ctr"/>
            <a:r>
              <a:rPr lang="pl-PL" sz="2400" b="1" dirty="0"/>
              <a:t>R.21 </a:t>
            </a:r>
            <a:r>
              <a:rPr lang="pl-PL" sz="2400" dirty="0"/>
              <a:t>Projektowanie, urządzanie i pielęgnacja roślinnych obiektów architektury krajobrazu,</a:t>
            </a:r>
            <a:br>
              <a:rPr lang="pl-PL" sz="2800" dirty="0"/>
            </a:br>
            <a:endParaRPr lang="pl-PL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spcBef>
                <a:spcPts val="641"/>
              </a:spcBef>
              <a:buClr>
                <a:srgbClr val="000000"/>
              </a:buClr>
            </a:pPr>
            <a:r>
              <a:rPr lang="pl-PL" sz="2400" b="1" dirty="0"/>
              <a:t>R.22 </a:t>
            </a:r>
            <a:r>
              <a:rPr lang="pl-PL" sz="2400" dirty="0"/>
              <a:t>Organizacja prac związanych z budową oraz konserwacją obiektów małej architektury krajobrazu.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53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4B27BA1-17D0-4314-A5D7-2371B563F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4251" r="8272" b="4251"/>
          <a:stretch/>
        </p:blipFill>
        <p:spPr>
          <a:xfrm>
            <a:off x="-36512" y="-27383"/>
            <a:ext cx="3672408" cy="6912768"/>
          </a:xfrm>
          <a:prstGeom prst="rect">
            <a:avLst/>
          </a:prstGeom>
        </p:spPr>
      </p:pic>
      <p:sp>
        <p:nvSpPr>
          <p:cNvPr id="97" name="TextShape 1"/>
          <p:cNvSpPr txBox="1"/>
          <p:nvPr/>
        </p:nvSpPr>
        <p:spPr>
          <a:xfrm>
            <a:off x="2357423" y="278341"/>
            <a:ext cx="4857784" cy="128211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500"/>
          </a:bodyPr>
          <a:lstStyle/>
          <a:p>
            <a:pPr algn="ctr">
              <a:lnSpc>
                <a:spcPct val="100000"/>
              </a:lnSpc>
            </a:pPr>
            <a:r>
              <a:rPr lang="pl-PL" sz="3200" b="1" strike="noStrike" spc="-1" dirty="0">
                <a:solidFill>
                  <a:srgbClr val="000000"/>
                </a:solidFill>
                <a:latin typeface="Calibri"/>
              </a:rPr>
              <a:t>ABSOLWENCI MOGĄ </a:t>
            </a:r>
            <a:br>
              <a:rPr lang="pl-PL" sz="32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3200" b="1" strike="noStrike" spc="-1" dirty="0">
                <a:solidFill>
                  <a:srgbClr val="000000"/>
                </a:solidFill>
                <a:latin typeface="Calibri"/>
              </a:rPr>
              <a:t>ZNALEŹĆ ZATRUDNIENIE :</a:t>
            </a: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2627784" y="1772817"/>
            <a:ext cx="6408712" cy="4806842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265113" indent="-265113" algn="r"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400" dirty="0"/>
              <a:t>w jednostkach opracowujących projekty zagospodarowania obiektów architektury krajobrazu,</a:t>
            </a:r>
            <a:br>
              <a:rPr lang="pl-PL" sz="2400" dirty="0"/>
            </a:br>
            <a:r>
              <a:rPr lang="pl-PL" sz="2400" dirty="0"/>
              <a:t>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2400" dirty="0"/>
              <a:t>w jednostkach administracji samorządowej, m.in. w wydziałach: geodezji i kartografii, ochrony środowiska, kształtowania i pielęgnacji zieleni itp.,</a:t>
            </a:r>
            <a:br>
              <a:rPr lang="pl-PL" sz="2400" dirty="0"/>
            </a:br>
            <a:endParaRPr lang="pl-PL" sz="24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2400" dirty="0"/>
              <a:t>w placówkach służb ochrony zabytków i ochrony przyrody,</a:t>
            </a:r>
            <a:br>
              <a:rPr lang="pl-PL" sz="2400" dirty="0"/>
            </a:br>
            <a:endParaRPr lang="pl-PL" sz="24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2400" dirty="0"/>
              <a:t>u właścicieli obiektów krajobrazowych,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l-PL" sz="2400" dirty="0"/>
              <a:t>w szkółkach drzew, krzewów i roślin ozdobnych.</a:t>
            </a:r>
          </a:p>
        </p:txBody>
      </p:sp>
    </p:spTree>
    <p:extLst>
      <p:ext uri="{BB962C8B-B14F-4D97-AF65-F5344CB8AC3E}">
        <p14:creationId xmlns:p14="http://schemas.microsoft.com/office/powerpoint/2010/main" val="311637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80"/>
            <a:ext cx="8229240" cy="7386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2400" b="1" dirty="0">
                <a:latin typeface="+mj-lt"/>
              </a:rPr>
              <a:t>ZESPÓŁ SZKÓŁ PONADPODSTAWOWYCH</a:t>
            </a:r>
            <a:br>
              <a:rPr lang="pl-PL" altLang="pl-PL" sz="2400" b="1" dirty="0">
                <a:latin typeface="+mj-lt"/>
              </a:rPr>
            </a:br>
            <a:r>
              <a:rPr lang="pl-PL" altLang="pl-PL" sz="2400" b="1" dirty="0">
                <a:latin typeface="+mj-lt"/>
              </a:rPr>
              <a:t>W NIEMCACH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451060" y="1080335"/>
            <a:ext cx="70237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200" b="1" dirty="0"/>
              <a:t>               Oferta edukacyjna w roku szkolnym 2021/2022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3995936" y="1872019"/>
            <a:ext cx="496855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200" b="1" dirty="0"/>
              <a:t>	</a:t>
            </a:r>
            <a:r>
              <a:rPr lang="pl-PL" altLang="pl-PL" sz="2200" b="1" u="sng" dirty="0"/>
              <a:t>Technikum:</a:t>
            </a:r>
          </a:p>
          <a:p>
            <a:pPr marL="342900" indent="-342900"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pl-PL" altLang="pl-PL" sz="2200" i="1" dirty="0"/>
              <a:t>Informatyczne</a:t>
            </a:r>
          </a:p>
          <a:p>
            <a:pPr marL="342900" indent="-342900"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pl-PL" altLang="pl-PL" sz="2200" i="1" dirty="0"/>
              <a:t>Żywienia i usług gastronomicznych</a:t>
            </a:r>
          </a:p>
          <a:p>
            <a:pPr marL="342900" indent="-342900"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pl-PL" altLang="pl-PL" sz="2200" i="1" dirty="0"/>
              <a:t>Architektury krajobrazu</a:t>
            </a:r>
          </a:p>
          <a:p>
            <a:pPr marL="342900" indent="-342900">
              <a:buFont typeface="Wingdings" panose="05000000000000000000" pitchFamily="2" charset="2"/>
              <a:buChar char="v"/>
              <a:tabLst>
                <a:tab pos="268288" algn="l"/>
              </a:tabLst>
            </a:pPr>
            <a:r>
              <a:rPr lang="pl-PL" altLang="pl-PL" sz="2200" i="1" dirty="0"/>
              <a:t>Agrobiznesu</a:t>
            </a:r>
            <a:br>
              <a:rPr lang="pl-PL" altLang="pl-PL" sz="2200" i="1" dirty="0"/>
            </a:br>
            <a:endParaRPr lang="pl-PL" altLang="pl-PL" sz="2200" i="1" dirty="0"/>
          </a:p>
          <a:p>
            <a:r>
              <a:rPr lang="pl-PL" altLang="pl-PL" sz="2200" b="1" i="1" u="sng" dirty="0"/>
              <a:t>Szkoła Branżowa I stopnia: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altLang="pl-PL" sz="2200" i="1" dirty="0"/>
              <a:t>ogrodnik  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altLang="pl-PL" sz="2200" i="1" dirty="0"/>
              <a:t>kucharz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altLang="pl-PL" sz="2200" i="1" dirty="0"/>
              <a:t>rolnik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altLang="pl-PL" sz="2200" i="1" dirty="0"/>
              <a:t>cukiernik</a:t>
            </a:r>
          </a:p>
        </p:txBody>
      </p:sp>
      <p:pic>
        <p:nvPicPr>
          <p:cNvPr id="7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pic>
        <p:nvPicPr>
          <p:cNvPr id="6" name="Picture 2" descr="C:\Users\zsp\Desktop\1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56552"/>
            <a:ext cx="3024336" cy="2448272"/>
          </a:xfrm>
          <a:prstGeom prst="rect">
            <a:avLst/>
          </a:prstGeom>
          <a:noFill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D628CF4-AF13-4C71-9D6D-2EF24328C53A}"/>
              </a:ext>
            </a:extLst>
          </p:cNvPr>
          <p:cNvSpPr txBox="1"/>
          <p:nvPr/>
        </p:nvSpPr>
        <p:spPr>
          <a:xfrm>
            <a:off x="323528" y="1872019"/>
            <a:ext cx="3672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200" b="1" u="sng" dirty="0"/>
              <a:t>Liceum Ogólnokształcące</a:t>
            </a:r>
            <a:r>
              <a:rPr lang="pl-PL" altLang="pl-PL" sz="1800" b="1" u="sng" dirty="0"/>
              <a:t>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altLang="pl-PL" sz="2200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altLang="pl-PL" sz="2200" i="1" dirty="0"/>
              <a:t>Klasa policyjno-prawna</a:t>
            </a:r>
            <a:endParaRPr lang="pl-PL" sz="2200" dirty="0"/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281988" cy="10144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Technikum agrobiznesu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31800" y="1255713"/>
            <a:ext cx="8066088" cy="100488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/>
            <a:r>
              <a:rPr lang="pl-PL" altLang="pl-PL" sz="2800" b="1" dirty="0">
                <a:solidFill>
                  <a:srgbClr val="FF0000"/>
                </a:solidFill>
                <a:latin typeface="Times New Roman" pitchFamily="18" charset="0"/>
              </a:rPr>
              <a:t>Uprawnia do przejęcia gospodarstwa</a:t>
            </a:r>
            <a:br>
              <a:rPr lang="pl-PL" altLang="pl-PL" sz="28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altLang="pl-PL" sz="2800" b="1" dirty="0">
                <a:solidFill>
                  <a:srgbClr val="FF0000"/>
                </a:solidFill>
                <a:latin typeface="Times New Roman" pitchFamily="18" charset="0"/>
              </a:rPr>
              <a:t> i ubiegania się o środki Unijne</a:t>
            </a:r>
            <a:endParaRPr lang="pl-PL" altLang="pl-PL" sz="2800" dirty="0">
              <a:solidFill>
                <a:srgbClr val="FF0000"/>
              </a:solidFill>
            </a:endParaRPr>
          </a:p>
        </p:txBody>
      </p:sp>
      <p:pic>
        <p:nvPicPr>
          <p:cNvPr id="14345" name="Picture 9" descr="Znalezione obrazy dla zapytania: agrobizne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3861048"/>
            <a:ext cx="4000528" cy="2645510"/>
          </a:xfrm>
          <a:prstGeom prst="rect">
            <a:avLst/>
          </a:prstGeom>
          <a:noFill/>
        </p:spPr>
      </p:pic>
      <p:sp>
        <p:nvSpPr>
          <p:cNvPr id="14347" name="AutoShape 11" descr="Znalezione obrazy dla zapytania: rolnic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49" name="AutoShape 13" descr="Znalezione obrazy dla zapytania: rolnic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51" name="AutoShape 15" descr="Znalezione obrazy dla zapytania: rolnic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53" name="AutoShape 17" descr="Znalezione obrazy dla zapytania: rolnic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" name="Picture 5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-447133"/>
            <a:ext cx="2312063" cy="2807506"/>
          </a:xfrm>
          <a:prstGeom prst="rect">
            <a:avLst/>
          </a:prstGeom>
          <a:noFill/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C3959F9-A2EF-4294-9D7B-8B95B62233E6}"/>
              </a:ext>
            </a:extLst>
          </p:cNvPr>
          <p:cNvSpPr txBox="1"/>
          <p:nvPr/>
        </p:nvSpPr>
        <p:spPr>
          <a:xfrm>
            <a:off x="1475656" y="2360373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AGROBIZNES to połączenie rolnictwa z ekonomią </a:t>
            </a:r>
          </a:p>
        </p:txBody>
      </p:sp>
    </p:spTree>
    <p:extLst>
      <p:ext uri="{BB962C8B-B14F-4D97-AF65-F5344CB8AC3E}">
        <p14:creationId xmlns:p14="http://schemas.microsoft.com/office/powerpoint/2010/main" val="308615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25204"/>
            <a:ext cx="6624736" cy="1371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pl-PL" altLang="pl-PL" sz="4000" b="1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technik agrobiznesu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77837" y="1772816"/>
            <a:ext cx="8177213" cy="206665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pl-PL" alt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Egzaminy z kwalifikacji zawodowych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altLang="pl-PL" sz="2000" b="1" dirty="0">
                <a:cs typeface="Arial" panose="020B0604020202020204" pitchFamily="34" charset="0"/>
              </a:rPr>
              <a:t>ROL.04 – prowadzenie produkcji rolniczej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altLang="pl-PL" sz="2000" b="1" dirty="0">
                <a:cs typeface="Arial" panose="020B0604020202020204" pitchFamily="34" charset="0"/>
              </a:rPr>
              <a:t>ROL.05 – organizacja i prowadzenie przedsiębiorstwa w agrobiznesie</a:t>
            </a:r>
            <a:endParaRPr lang="pl-PL" altLang="pl-PL" sz="2000" dirty="0">
              <a:cs typeface="Arial" panose="020B0604020202020204" pitchFamily="34" charset="0"/>
            </a:endParaRPr>
          </a:p>
        </p:txBody>
      </p:sp>
      <p:pic>
        <p:nvPicPr>
          <p:cNvPr id="15364" name="Picture 7" descr="czerwone jab&amp;lstrok;ko, &amp;sacute;wie&amp;zdot;y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55351" y="3861052"/>
            <a:ext cx="421484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-459432"/>
            <a:ext cx="2049237" cy="2488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1661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588" y="260648"/>
            <a:ext cx="8220076" cy="1152128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altLang="pl-PL" b="1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technik agrobiznesu przedmioty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1520" y="1412776"/>
            <a:ext cx="496342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400" dirty="0"/>
              <a:t>  </a:t>
            </a:r>
            <a:r>
              <a:rPr lang="pl-PL" b="1" dirty="0"/>
              <a:t>Kwalifikacja rolnicza: </a:t>
            </a:r>
          </a:p>
          <a:p>
            <a:pPr>
              <a:spcAft>
                <a:spcPts val="0"/>
              </a:spcAft>
            </a:pPr>
            <a:endParaRPr lang="pl-PL" b="1" dirty="0"/>
          </a:p>
          <a:p>
            <a:pPr>
              <a:spcAft>
                <a:spcPts val="0"/>
              </a:spcAft>
            </a:pPr>
            <a:r>
              <a:rPr lang="pl-PL" dirty="0"/>
              <a:t>Nauczane przedmioty: Produkcja roślinna, Produkcja zwierzęca, Stosowanie środków ochrony roślin, Technika w rolnictwie, Przepisy ruchu drogowego kategorii T, Zbyt produktów rolnych, Język obcy zawodowy </a:t>
            </a:r>
          </a:p>
          <a:p>
            <a:pPr>
              <a:spcAft>
                <a:spcPts val="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Kwalifikacja ekonomiczna:</a:t>
            </a:r>
          </a:p>
          <a:p>
            <a:pPr>
              <a:spcAft>
                <a:spcPts val="0"/>
              </a:spcAft>
            </a:pPr>
            <a:endParaRPr lang="pl-PL" b="1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pl-PL" dirty="0"/>
              <a:t>Nauczane przedmioty: Działalność gospodarcza w agrobiznesie,</a:t>
            </a:r>
            <a:r>
              <a:rPr lang="pl-PL" sz="2800" dirty="0"/>
              <a:t> </a:t>
            </a:r>
            <a:r>
              <a:rPr lang="pl-PL" dirty="0"/>
              <a:t>Rachunkowość i administracja w agrobiznesie, Pracownia przetwórstwa rolno-spożywczego, Pracownia organizacji przedsiębiorstwa </a:t>
            </a:r>
            <a:r>
              <a:rPr lang="pl-PL" dirty="0" err="1"/>
              <a:t>agrobiznesowego</a:t>
            </a:r>
            <a:r>
              <a:rPr lang="pl-PL" dirty="0"/>
              <a:t>.</a:t>
            </a: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pl-PL" sz="14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pl-PL" dirty="0"/>
              <a:t> </a:t>
            </a: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5" descr="Oto najprostszy sposób na rozliczenie PIT – PROGRAM! SE.pl poleca prosty sposób na rozliczenie z Urzędem Skarbowym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72066" y="3500438"/>
            <a:ext cx="407193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7327" y="-431194"/>
            <a:ext cx="2108538" cy="2560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530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4282" y="0"/>
            <a:ext cx="6858048" cy="92867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altLang="pl-PL" sz="4000" b="1" cap="none" dirty="0"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technik agrobiznesu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142844" y="857233"/>
            <a:ext cx="7429552" cy="228601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Perspektywa pracy: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prowadzenia działalności gospodarczej w sektorze agrobiznesu i nie tylko, ubieganie się o fundusze z Unii Europejskiej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praca  w przedsiębiorstwach przetwórstwa rolno-spożywczego i firmach handlowych, usługowych czy produkcyjnych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marketingu i sprzedaży produktów rolniczych i spożywczych, w usługach technicznych, finansowych i bankowych rynku rolnego oraz weterynaryjnych i </a:t>
            </a:r>
            <a:r>
              <a:rPr lang="pl-PL" alt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ARiMR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endParaRPr lang="pl-PL" altLang="pl-PL" sz="1800" dirty="0">
              <a:latin typeface="Courier New" pitchFamily="49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3071810"/>
            <a:ext cx="5857916" cy="3571901"/>
          </a:xfrm>
          <a:prstGeom prst="rect">
            <a:avLst/>
          </a:prstGeom>
        </p:spPr>
      </p:pic>
      <p:pic>
        <p:nvPicPr>
          <p:cNvPr id="5" name="Picture 5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-387424"/>
            <a:ext cx="2167839" cy="2632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470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" descr="Oto najprostszy sposób na rozliczenie PIT – PROGRAM! SE.pl poleca prosty sposób na rozliczenie z Urzędem Skarbowy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522" y="2348880"/>
            <a:ext cx="617577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-349042"/>
            <a:ext cx="2345741" cy="2848400"/>
          </a:xfrm>
          <a:prstGeom prst="rect">
            <a:avLst/>
          </a:prstGeom>
          <a:noFill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A70F310-DC61-486A-B6D9-ACC2AB2478B0}"/>
              </a:ext>
            </a:extLst>
          </p:cNvPr>
          <p:cNvSpPr txBox="1"/>
          <p:nvPr/>
        </p:nvSpPr>
        <p:spPr>
          <a:xfrm>
            <a:off x="395536" y="260648"/>
            <a:ext cx="6696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cap="none" dirty="0">
                <a:solidFill>
                  <a:schemeClr val="accent2">
                    <a:lumMod val="50000"/>
                  </a:schemeClr>
                </a:solidFill>
              </a:rPr>
              <a:t>Uczeń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altLang="pl-PL" sz="3200" b="1" cap="none" dirty="0">
                <a:solidFill>
                  <a:schemeClr val="accent2">
                    <a:lumMod val="50000"/>
                  </a:schemeClr>
                </a:solidFill>
              </a:rPr>
              <a:t>poznaje zasady rozliczania PIT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altLang="pl-PL" sz="3200" b="1" cap="none" dirty="0">
                <a:solidFill>
                  <a:schemeClr val="accent2">
                    <a:lumMod val="50000"/>
                  </a:schemeClr>
                </a:solidFill>
              </a:rPr>
              <a:t>umie</a:t>
            </a:r>
            <a:r>
              <a:rPr lang="pl-PL" altLang="pl-PL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l-PL" altLang="pl-PL" sz="3200" b="1" cap="none" dirty="0">
                <a:solidFill>
                  <a:schemeClr val="accent2">
                    <a:lumMod val="50000"/>
                  </a:schemeClr>
                </a:solidFill>
              </a:rPr>
              <a:t>sporządzać wnioski do 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altLang="pl-PL" sz="3200" b="1" cap="none" dirty="0">
                <a:solidFill>
                  <a:schemeClr val="accent2">
                    <a:lumMod val="50000"/>
                  </a:schemeClr>
                </a:solidFill>
              </a:rPr>
              <a:t>może założyć własny biznes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595810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971600" y="332656"/>
            <a:ext cx="5688632" cy="3096344"/>
          </a:xfrm>
        </p:spPr>
        <p:txBody>
          <a:bodyPr>
            <a:normAutofit/>
          </a:bodyPr>
          <a:lstStyle/>
          <a:p>
            <a:pPr algn="ctr"/>
            <a:r>
              <a:rPr lang="pl-PL" sz="4900" b="1" dirty="0">
                <a:solidFill>
                  <a:srgbClr val="002060"/>
                </a:solidFill>
                <a:effectLst>
                  <a:outerShdw blurRad="38100" dist="25400" dir="5400000" algn="tl">
                    <a:srgbClr val="000000">
                      <a:alpha val="43000"/>
                    </a:srgbClr>
                  </a:outerShdw>
                </a:effectLst>
              </a:rPr>
              <a:t>Liceum Ogólnokształcące</a:t>
            </a:r>
            <a:br>
              <a:rPr lang="pl-PL" sz="4900" b="1" dirty="0">
                <a:effectLst>
                  <a:outerShdw blurRad="38100" dist="25400" dir="5400000" algn="tl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z="4900" b="1" dirty="0">
                <a:effectLst>
                  <a:outerShdw blurRad="38100" dist="25400" dir="54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pl-PL" dirty="0"/>
          </a:p>
        </p:txBody>
      </p:sp>
      <p:pic>
        <p:nvPicPr>
          <p:cNvPr id="7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pic>
        <p:nvPicPr>
          <p:cNvPr id="1026" name="Picture 2" descr="C:\Users\Klaudia\Desktop\148097871_139072774704471_7692147831255919302_n.jpg"/>
          <p:cNvPicPr>
            <a:picLocks noChangeAspect="1" noChangeArrowheads="1"/>
          </p:cNvPicPr>
          <p:nvPr/>
        </p:nvPicPr>
        <p:blipFill rotWithShape="1">
          <a:blip r:embed="rId5" cstate="print"/>
          <a:srcRect l="49367" t="1" r="1647" b="5045"/>
          <a:stretch/>
        </p:blipFill>
        <p:spPr bwMode="auto">
          <a:xfrm>
            <a:off x="4824000" y="3212976"/>
            <a:ext cx="2786652" cy="3132000"/>
          </a:xfrm>
          <a:prstGeom prst="rect">
            <a:avLst/>
          </a:prstGeom>
          <a:noFill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E739058-1777-4DB9-AE9B-9637AFEB9E89}"/>
              </a:ext>
            </a:extLst>
          </p:cNvPr>
          <p:cNvSpPr txBox="1"/>
          <p:nvPr/>
        </p:nvSpPr>
        <p:spPr>
          <a:xfrm>
            <a:off x="395536" y="3645024"/>
            <a:ext cx="41764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tl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klasa o profilu policyjnym</a:t>
            </a:r>
            <a:br>
              <a:rPr kumimoji="0" lang="pl-PL" sz="4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804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0"/>
            <a:ext cx="6500858" cy="2428892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200" dirty="0"/>
            </a:br>
            <a:r>
              <a:rPr lang="pl-PL" sz="3200" b="1" dirty="0"/>
              <a:t>   </a:t>
            </a:r>
            <a:r>
              <a:rPr lang="pl-PL" sz="3200" b="1" dirty="0">
                <a:solidFill>
                  <a:srgbClr val="002060"/>
                </a:solidFill>
              </a:rPr>
              <a:t>Szkoła przygotowuje  ucznia do pracy </a:t>
            </a:r>
            <a:br>
              <a:rPr lang="pl-PL" sz="3200" b="1" dirty="0">
                <a:solidFill>
                  <a:srgbClr val="002060"/>
                </a:solidFill>
              </a:rPr>
            </a:br>
            <a:r>
              <a:rPr lang="pl-PL" sz="3200" b="1" dirty="0">
                <a:solidFill>
                  <a:srgbClr val="002060"/>
                </a:solidFill>
              </a:rPr>
              <a:t>  w policji oraz w innych </a:t>
            </a:r>
            <a:br>
              <a:rPr lang="pl-PL" sz="3200" b="1" dirty="0">
                <a:solidFill>
                  <a:srgbClr val="002060"/>
                </a:solidFill>
              </a:rPr>
            </a:br>
            <a:r>
              <a:rPr lang="pl-PL" sz="3200" b="1" dirty="0">
                <a:solidFill>
                  <a:srgbClr val="002060"/>
                </a:solidFill>
              </a:rPr>
              <a:t>     służbach mundurowych   </a:t>
            </a:r>
            <a:br>
              <a:rPr lang="pl-PL" sz="3200" b="1" dirty="0"/>
            </a:br>
            <a:endParaRPr lang="pl-PL" sz="3200" b="1" dirty="0"/>
          </a:p>
        </p:txBody>
      </p:sp>
      <p:pic>
        <p:nvPicPr>
          <p:cNvPr id="6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514600"/>
            <a:ext cx="3917790" cy="40132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2514600"/>
            <a:ext cx="40767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1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1600"/>
            <a:ext cx="7429520" cy="2827334"/>
          </a:xfrm>
        </p:spPr>
        <p:txBody>
          <a:bodyPr>
            <a:normAutofit/>
          </a:bodyPr>
          <a:lstStyle/>
          <a:p>
            <a:r>
              <a:rPr lang="pl-PL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Absolwenci naszej szkoły przygotowywani są do podjęcia nauki na wybranych kierunkach studiów mundurowych oraz cywilnych takich jak np.:</a:t>
            </a:r>
            <a:br>
              <a:rPr lang="pl-P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6216" y="2057400"/>
            <a:ext cx="6571059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buNone/>
            </a:pPr>
            <a:endParaRPr lang="pl-PL" sz="2400" dirty="0"/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wewnętrzne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Zarządzanie kryzysowe 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Pedagogika Resocjalizacyjna 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Prawo 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Wychowanie fizyczne 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Ratownictwo medyczne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3286124"/>
            <a:ext cx="3474875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34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6875860" cy="984885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pl-P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edukacji policyjnej odbywają się następujące zajęcia z: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6215" y="2501900"/>
            <a:ext cx="7030010" cy="398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podstaw prawa karnego i wykroczeń</a:t>
            </a:r>
          </a:p>
          <a:p>
            <a:pPr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technik obronnych</a:t>
            </a:r>
          </a:p>
          <a:p>
            <a:pPr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wyszkolenia strzeleckiego </a:t>
            </a:r>
          </a:p>
          <a:p>
            <a:pPr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musztry policyjnej </a:t>
            </a:r>
          </a:p>
          <a:p>
            <a:pPr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zagadnień ruchu drogowego </a:t>
            </a:r>
          </a:p>
          <a:p>
            <a:pPr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zagadnień kryminalistyki</a:t>
            </a:r>
          </a:p>
          <a:p>
            <a:pPr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pierwszej pomocy przedmedycznej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3071810"/>
            <a:ext cx="3057525" cy="3199416"/>
          </a:xfrm>
          <a:prstGeom prst="rect">
            <a:avLst/>
          </a:prstGeom>
        </p:spPr>
      </p:pic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8811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468560" y="222424"/>
            <a:ext cx="8072462" cy="1008112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</a:rPr>
              <a:t>Wizyta w KMP Lublin </a:t>
            </a:r>
            <a:br>
              <a:rPr lang="pl-PL" sz="3200" b="1" dirty="0">
                <a:solidFill>
                  <a:srgbClr val="002060"/>
                </a:solidFill>
              </a:rPr>
            </a:br>
            <a:r>
              <a:rPr lang="pl-PL" sz="3200" b="1" dirty="0">
                <a:solidFill>
                  <a:srgbClr val="002060"/>
                </a:solidFill>
              </a:rPr>
              <a:t>i KP VI w Lublinie</a:t>
            </a:r>
          </a:p>
        </p:txBody>
      </p:sp>
      <p:pic>
        <p:nvPicPr>
          <p:cNvPr id="4" name="Symbol zastępczy zawartości 3" descr="20191211_09264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1847768"/>
            <a:ext cx="5981699" cy="42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6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772400" cy="3006666"/>
          </a:xfrm>
        </p:spPr>
        <p:txBody>
          <a:bodyPr>
            <a:normAutofit/>
          </a:bodyPr>
          <a:lstStyle/>
          <a:p>
            <a:br>
              <a:rPr lang="pl-PL" sz="4000" dirty="0"/>
            </a:br>
            <a:br>
              <a:rPr lang="pl-PL" sz="4000" dirty="0"/>
            </a:br>
            <a:br>
              <a:rPr lang="pl-PL" sz="4000" dirty="0"/>
            </a:br>
            <a:endParaRPr lang="pl-PL" sz="49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>
            <a:normAutofit/>
          </a:bodyPr>
          <a:lstStyle/>
          <a:p>
            <a:pPr algn="r"/>
            <a:endParaRPr lang="pl-PL" dirty="0"/>
          </a:p>
          <a:p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871699" y="1305342"/>
            <a:ext cx="540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latin typeface="+mj-lt"/>
                <a:cs typeface="Andalus" pitchFamily="18" charset="-78"/>
              </a:rPr>
              <a:t>Technik</a:t>
            </a:r>
          </a:p>
          <a:p>
            <a:pPr algn="ctr"/>
            <a:r>
              <a:rPr lang="pl-PL" sz="6600" b="1" dirty="0">
                <a:latin typeface="+mj-lt"/>
                <a:cs typeface="Andalus" pitchFamily="18" charset="-78"/>
              </a:rPr>
              <a:t>Informatyk  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 3D 3" descr="Laptop - Windows menu">
                <a:extLst>
                  <a:ext uri="{FF2B5EF4-FFF2-40B4-BE49-F238E27FC236}">
                    <a16:creationId xmlns:a16="http://schemas.microsoft.com/office/drawing/2014/main" id="{677AEADA-2607-4355-8B0F-280B44C887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7143083"/>
                  </p:ext>
                </p:extLst>
              </p:nvPr>
            </p:nvGraphicFramePr>
            <p:xfrm>
              <a:off x="1450873" y="2996786"/>
              <a:ext cx="6242252" cy="370856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242252" cy="3708568"/>
                    </a:xfrm>
                    <a:prstGeom prst="rect">
                      <a:avLst/>
                    </a:prstGeom>
                  </am3d:spPr>
                  <am3d:camera>
                    <am3d:pos x="0" y="0" z="70664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27928" d="1000000"/>
                    <am3d:preTrans dx="952605" dy="-10635068" dz="36262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692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 3D 3" descr="Laptop - Windows menu">
                <a:extLst>
                  <a:ext uri="{FF2B5EF4-FFF2-40B4-BE49-F238E27FC236}">
                    <a16:creationId xmlns:a16="http://schemas.microsoft.com/office/drawing/2014/main" id="{677AEADA-2607-4355-8B0F-280B44C887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0873" y="2996786"/>
                <a:ext cx="6242252" cy="370856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7"/>
                                          </p:val>
                                        </p:tav>
                                        <p:tav tm="2250">
                                          <p:val>
                                            <p:fltVal val="-0.014"/>
                                          </p:val>
                                        </p:tav>
                                        <p:tav tm="3370">
                                          <p:val>
                                            <p:fltVal val="-0.0472"/>
                                          </p:val>
                                        </p:tav>
                                        <p:tav tm="4490">
                                          <p:val>
                                            <p:fltVal val="-0.1127"/>
                                          </p:val>
                                        </p:tav>
                                        <p:tav tm="5620">
                                          <p:val>
                                            <p:fltVal val="-0.2211"/>
                                          </p:val>
                                        </p:tav>
                                        <p:tav tm="6740">
                                          <p:val>
                                            <p:fltVal val="-0.3815"/>
                                          </p:val>
                                        </p:tav>
                                        <p:tav tm="7870">
                                          <p:val>
                                            <p:fltVal val="-0.605"/>
                                          </p:val>
                                        </p:tav>
                                        <p:tav tm="8990">
                                          <p:val>
                                            <p:fltVal val="-0.9054"/>
                                          </p:val>
                                        </p:tav>
                                        <p:tav tm="10110">
                                          <p:val>
                                            <p:fltVal val="-1.2876"/>
                                          </p:val>
                                        </p:tav>
                                        <p:tav tm="11240">
                                          <p:val>
                                            <p:fltVal val="-1.7647"/>
                                          </p:val>
                                        </p:tav>
                                        <p:tav tm="12360">
                                          <p:val>
                                            <p:fltVal val="-2.3529"/>
                                          </p:val>
                                        </p:tav>
                                        <p:tav tm="13480">
                                          <p:val>
                                            <p:fltVal val="-2.9813"/>
                                          </p:val>
                                        </p:tav>
                                        <p:tav tm="14610">
                                          <p:val>
                                            <p:fltVal val="-3.5055"/>
                                          </p:val>
                                        </p:tav>
                                        <p:tav tm="15730">
                                          <p:val>
                                            <p:fltVal val="-3.9334"/>
                                          </p:val>
                                        </p:tav>
                                        <p:tav tm="16850">
                                          <p:val>
                                            <p:fltVal val="-4.2681"/>
                                          </p:val>
                                        </p:tav>
                                        <p:tav tm="17980">
                                          <p:val>
                                            <p:fltVal val="-4.5242"/>
                                          </p:val>
                                        </p:tav>
                                        <p:tav tm="19100">
                                          <p:val>
                                            <p:fltVal val="-4.7137"/>
                                          </p:val>
                                        </p:tav>
                                        <p:tav tm="20220">
                                          <p:val>
                                            <p:fltVal val="-4.8438"/>
                                          </p:val>
                                        </p:tav>
                                        <p:tav tm="21350">
                                          <p:val>
                                            <p:fltVal val="-4.9269"/>
                                          </p:val>
                                        </p:tav>
                                        <p:tav tm="22470">
                                          <p:val>
                                            <p:fltVal val="-4.9736"/>
                                          </p:val>
                                        </p:tav>
                                        <p:tav tm="23600">
                                          <p:val>
                                            <p:fltVal val="-4.9944"/>
                                          </p:val>
                                        </p:tav>
                                        <p:tav tm="24720">
                                          <p:val>
                                            <p:fltVal val="-4.9998"/>
                                          </p:val>
                                        </p:tav>
                                        <p:tav tm="25840">
                                          <p:val>
                                            <p:fltVal val="-4.5262"/>
                                          </p:val>
                                        </p:tav>
                                        <p:tav tm="26970">
                                          <p:val>
                                            <p:fltVal val="-2.4454"/>
                                          </p:val>
                                        </p:tav>
                                        <p:tav tm="28090">
                                          <p:val>
                                            <p:fltVal val="0.6987"/>
                                          </p:val>
                                        </p:tav>
                                        <p:tav tm="29210">
                                          <p:val>
                                            <p:fltVal val="4.7001"/>
                                          </p:val>
                                        </p:tav>
                                        <p:tav tm="30340">
                                          <p:val>
                                            <p:fltVal val="9.4493"/>
                                          </p:val>
                                        </p:tav>
                                        <p:tav tm="31460">
                                          <p:val>
                                            <p:fltVal val="14.8744"/>
                                          </p:val>
                                        </p:tav>
                                        <p:tav tm="32580">
                                          <p:val>
                                            <p:fltVal val="20.923"/>
                                          </p:val>
                                        </p:tav>
                                        <p:tav tm="33710">
                                          <p:val>
                                            <p:fltVal val="27.4931"/>
                                          </p:val>
                                        </p:tav>
                                        <p:tav tm="34830">
                                          <p:val>
                                            <p:fltVal val="34.6709"/>
                                          </p:val>
                                        </p:tav>
                                        <p:tav tm="35960">
                                          <p:val>
                                            <p:fltVal val="42.3729"/>
                                          </p:val>
                                        </p:tav>
                                        <p:tav tm="37080">
                                          <p:val>
                                            <p:fltVal val="50.5763"/>
                                          </p:val>
                                        </p:tav>
                                        <p:tav tm="38200">
                                          <p:val>
                                            <p:fltVal val="59.2613"/>
                                          </p:val>
                                        </p:tav>
                                        <p:tav tm="39330">
                                          <p:val>
                                            <p:fltVal val="68.4108"/>
                                          </p:val>
                                        </p:tav>
                                        <p:tav tm="40450">
                                          <p:val>
                                            <p:fltVal val="78.0095"/>
                                          </p:val>
                                        </p:tav>
                                        <p:tav tm="41570">
                                          <p:val>
                                            <p:fltVal val="87.9524"/>
                                          </p:val>
                                        </p:tav>
                                        <p:tav tm="42700">
                                          <p:val>
                                            <p:fltVal val="98.4063"/>
                                          </p:val>
                                        </p:tav>
                                        <p:tav tm="43820">
                                          <p:val>
                                            <p:fltVal val="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363.461"/>
                                          </p:val>
                                        </p:tav>
                                        <p:tav tm="83150">
                                          <p:val>
                                            <p:fltVal val="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42876" y="476672"/>
            <a:ext cx="7429520" cy="128588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</a:rPr>
              <a:t>Spotkanie z  policjantem technikiem kryminalistyki oraz przewodnikiem </a:t>
            </a:r>
            <a:br>
              <a:rPr lang="pl-PL" sz="3200" b="1" dirty="0">
                <a:solidFill>
                  <a:srgbClr val="002060"/>
                </a:solidFill>
              </a:rPr>
            </a:br>
            <a:r>
              <a:rPr lang="pl-PL" sz="3200" b="1" dirty="0">
                <a:solidFill>
                  <a:srgbClr val="002060"/>
                </a:solidFill>
              </a:rPr>
              <a:t>psa służbowego</a:t>
            </a:r>
          </a:p>
        </p:txBody>
      </p:sp>
      <p:pic>
        <p:nvPicPr>
          <p:cNvPr id="6" name="Symbol zastępczy zawartości 5" descr="20191211_09574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10357" y="2354265"/>
            <a:ext cx="4198937" cy="4198936"/>
          </a:xfrm>
          <a:prstGeom prst="rect">
            <a:avLst/>
          </a:prstGeom>
        </p:spPr>
      </p:pic>
      <p:pic>
        <p:nvPicPr>
          <p:cNvPr id="4" name="Symbol zastępczy zawartości 3" descr="20191211_1023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5657" y="2354266"/>
            <a:ext cx="4166393" cy="42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36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80528" y="476672"/>
            <a:ext cx="7215206" cy="105673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</a:rPr>
              <a:t>Spotkanie z policjantem </a:t>
            </a:r>
            <a:br>
              <a:rPr lang="pl-PL" sz="3200" b="1" dirty="0">
                <a:solidFill>
                  <a:srgbClr val="002060"/>
                </a:solidFill>
              </a:rPr>
            </a:br>
            <a:r>
              <a:rPr lang="pl-PL" sz="3200" b="1" dirty="0">
                <a:solidFill>
                  <a:srgbClr val="002060"/>
                </a:solidFill>
              </a:rPr>
              <a:t>wydziału prewencji</a:t>
            </a:r>
          </a:p>
        </p:txBody>
      </p:sp>
      <p:pic>
        <p:nvPicPr>
          <p:cNvPr id="4" name="Symbol zastępczy zawartości 3" descr="20191211_10435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7982" y="2379665"/>
            <a:ext cx="4109243" cy="4224336"/>
          </a:xfrm>
          <a:prstGeom prst="rect">
            <a:avLst/>
          </a:prstGeom>
        </p:spPr>
      </p:pic>
      <p:pic>
        <p:nvPicPr>
          <p:cNvPr id="5" name="Symbol zastępczy zawartości 3" descr="20191211_104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51" y="2379666"/>
            <a:ext cx="4248150" cy="42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12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254514"/>
            <a:ext cx="6347713" cy="13208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Szkolenie strzeleckie 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na strzelnicy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Picture 4" descr="C:\Users\Maja\Desktop\Prezentacja ZSP 2021\20201005_1026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1628800"/>
            <a:ext cx="4040188" cy="4536504"/>
          </a:xfrm>
          <a:prstGeom prst="rect">
            <a:avLst/>
          </a:prstGeom>
          <a:noFill/>
        </p:spPr>
      </p:pic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3" descr="20201005_10173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556792"/>
            <a:ext cx="4041775" cy="4608512"/>
          </a:xfrm>
        </p:spPr>
      </p:pic>
      <p:pic>
        <p:nvPicPr>
          <p:cNvPr id="10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6CAEA-63CE-434D-94A6-A469CF0E1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281402"/>
            <a:ext cx="554657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Szkoła Branżowa  </a:t>
            </a:r>
            <a:br>
              <a:rPr lang="pl-PL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r>
              <a:rPr lang="pl-PL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- KUCHARZ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3321F1-65E0-46C7-AF88-96B8B830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804" y="5714034"/>
            <a:ext cx="5879302" cy="912952"/>
          </a:xfrm>
        </p:spPr>
        <p:txBody>
          <a:bodyPr/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Duża ilość zajęć praktycznych w szkolnej pracowni i u pracodawców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1601D11-0FE6-485E-A805-A03FFFD27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543" y="1467998"/>
            <a:ext cx="6379563" cy="191589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ukończeniu szkoły uczeń będzie umiał: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przechowywać żywność;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sporządzać potrawy i napoje;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wykonywać czynności związane z ekspedycją potraw i napojów.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DC9B4C5-44C3-44D7-9671-1E20C59BAD76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5" y="3474113"/>
            <a:ext cx="3629839" cy="19158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5595869-9C82-4135-B525-6570939D13F6}"/>
              </a:ext>
            </a:extLst>
          </p:cNvPr>
          <p:cNvSpPr/>
          <p:nvPr/>
        </p:nvSpPr>
        <p:spPr>
          <a:xfrm>
            <a:off x="4017661" y="1140537"/>
            <a:ext cx="5879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Nauka trwa 3 lata</a:t>
            </a:r>
          </a:p>
        </p:txBody>
      </p:sp>
    </p:spTree>
    <p:extLst>
      <p:ext uri="{BB962C8B-B14F-4D97-AF65-F5344CB8AC3E}">
        <p14:creationId xmlns:p14="http://schemas.microsoft.com/office/powerpoint/2010/main" val="372317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6CAEA-63CE-434D-94A6-A469CF0E1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281402"/>
            <a:ext cx="554657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solidFill>
                  <a:srgbClr val="FF0066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Szkoła Branżowa  </a:t>
            </a:r>
            <a:br>
              <a:rPr lang="pl-PL" sz="4000" b="1" dirty="0">
                <a:solidFill>
                  <a:srgbClr val="FF0066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r>
              <a:rPr lang="pl-PL" sz="4000" b="1" dirty="0">
                <a:solidFill>
                  <a:srgbClr val="FF0066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- </a:t>
            </a:r>
            <a:r>
              <a:rPr lang="pl-PL" sz="4000" b="1" dirty="0">
                <a:solidFill>
                  <a:srgbClr val="FF0066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CUKIERNIK</a:t>
            </a:r>
            <a:br>
              <a:rPr lang="pl-PL" sz="4000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3321F1-65E0-46C7-AF88-96B8B830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804" y="5714034"/>
            <a:ext cx="5879302" cy="912952"/>
          </a:xfrm>
        </p:spPr>
        <p:txBody>
          <a:bodyPr/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Duża ilość zajęć praktycznych w szkolnej pracowni i u pracodawców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1601D11-0FE6-485E-A805-A03FFFD27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28" y="1467998"/>
            <a:ext cx="4516489" cy="422005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ukończeniu szkoły będziesz umiał:</a:t>
            </a:r>
            <a:endParaRPr lang="pl-PL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l-PL" sz="23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Zajmować się produkcją ciasteczek, ciast, tortów, deserów, cukierków, lodów, pieczywa cukierniczego trwałego oraz wykonywać elementy dekoracyjne wyrobów cukierniczych.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l-PL" sz="23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Będziesz potrafił zaplanować przyjęcia okolicznościowe i usługi cateringowe;</a:t>
            </a:r>
            <a:endParaRPr lang="pl-PL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5595869-9C82-4135-B525-6570939D13F6}"/>
              </a:ext>
            </a:extLst>
          </p:cNvPr>
          <p:cNvSpPr/>
          <p:nvPr/>
        </p:nvSpPr>
        <p:spPr>
          <a:xfrm>
            <a:off x="4017661" y="1140537"/>
            <a:ext cx="5879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Nauka trwa 3 lata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07205FD-C46C-412F-ADF2-6FF7AD8B0C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04048" y="2615926"/>
            <a:ext cx="3124200" cy="307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20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6CAEA-63CE-434D-94A6-A469CF0E1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281402"/>
            <a:ext cx="554657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Szkoła Branżowa  </a:t>
            </a:r>
            <a:br>
              <a:rPr lang="pl-PL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r>
              <a:rPr lang="pl-PL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- OGRODNIK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3321F1-65E0-46C7-AF88-96B8B830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804" y="5714034"/>
            <a:ext cx="5879302" cy="912952"/>
          </a:xfrm>
        </p:spPr>
        <p:txBody>
          <a:bodyPr/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Duża ilość zajęć praktycznych w szkolnej pracowni i u pracodawców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1601D11-0FE6-485E-A805-A03FFFD27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543" y="1467998"/>
            <a:ext cx="4088131" cy="410761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ukończeniu szkoły będziesz umiał: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prowadzić produkcję sadowniczą, warzywniczą; roślin ozdobnych;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obsługuje, użytkuje oraz konserwuje sprzęt ogrodniczy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Absolwent nabywa uprawnienia do prowadzenia własnego gospodarstwa lub firmy ogrodniczej. 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5595869-9C82-4135-B525-6570939D13F6}"/>
              </a:ext>
            </a:extLst>
          </p:cNvPr>
          <p:cNvSpPr/>
          <p:nvPr/>
        </p:nvSpPr>
        <p:spPr>
          <a:xfrm>
            <a:off x="4017661" y="1140537"/>
            <a:ext cx="5879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Nauka trwa 3 lata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AC345D1-A462-4401-AE52-B3F040A029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27" y="3367513"/>
            <a:ext cx="4088130" cy="230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946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6CAEA-63CE-434D-94A6-A469CF0E1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281402"/>
            <a:ext cx="554657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Szkoła Branżowa  </a:t>
            </a:r>
            <a:br>
              <a:rPr lang="pl-PL" sz="3200" b="1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r>
              <a:rPr lang="pl-PL" sz="3200" b="1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- ROLNIK</a:t>
            </a:r>
            <a:br>
              <a:rPr lang="pl-PL" sz="1800" dirty="0">
                <a:solidFill>
                  <a:srgbClr val="00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>
              <a:solidFill>
                <a:srgbClr val="00FF00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3321F1-65E0-46C7-AF88-96B8B830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804" y="5714034"/>
            <a:ext cx="5879302" cy="912952"/>
          </a:xfrm>
        </p:spPr>
        <p:txBody>
          <a:bodyPr/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Duża ilość zajęć praktycznych w szkolnej pracowni i u pracodawców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1601D11-0FE6-485E-A805-A03FFFD27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543" y="3134808"/>
            <a:ext cx="4663475" cy="257175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Absolwent uzyskuje uprawnienia do przejęcie gospodarstwa rolnego, zakup ziemi rolnej, ubieganie się o fundusze unijne z ARiMR, prowadzenie własnej firmy oraz do pracy w przetwórniach rolno-spożywczych, firmach związanych sprzedaży produktów rolniczych;</a:t>
            </a:r>
            <a:endParaRPr lang="pl-PL" sz="1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5595869-9C82-4135-B525-6570939D13F6}"/>
              </a:ext>
            </a:extLst>
          </p:cNvPr>
          <p:cNvSpPr/>
          <p:nvPr/>
        </p:nvSpPr>
        <p:spPr>
          <a:xfrm>
            <a:off x="4017661" y="1140537"/>
            <a:ext cx="5879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Nauka trwa 3 lata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80E978B-D623-4D91-80C2-17BB93F3E1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41" y="3134809"/>
            <a:ext cx="343217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A4579FC-A1C7-4180-B8E5-1CB4D09E8ACC}"/>
              </a:ext>
            </a:extLst>
          </p:cNvPr>
          <p:cNvSpPr txBox="1"/>
          <p:nvPr/>
        </p:nvSpPr>
        <p:spPr>
          <a:xfrm>
            <a:off x="950" y="1469359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zawód z przyszłością. </a:t>
            </a:r>
          </a:p>
          <a:p>
            <a:pPr algn="ctr"/>
            <a:r>
              <a:rPr lang="pl-PL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wielokierunkowości czyli</a:t>
            </a:r>
          </a:p>
          <a:p>
            <a:pPr algn="ctr"/>
            <a:r>
              <a:rPr lang="pl-PL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produkcji żywości po jej sprzedaż.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633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Praktyki zawodowe</a:t>
            </a:r>
            <a:br>
              <a:rPr lang="pl-PL" b="1" dirty="0"/>
            </a:br>
            <a:r>
              <a:rPr lang="pl-PL" b="1" dirty="0"/>
              <a:t>w Portugalii</a:t>
            </a:r>
            <a:br>
              <a:rPr lang="pl-PL" b="1" dirty="0"/>
            </a:b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9593" y="2347898"/>
            <a:ext cx="8229600" cy="3900502"/>
          </a:xfrm>
        </p:spPr>
        <p:txBody>
          <a:bodyPr>
            <a:normAutofit/>
          </a:bodyPr>
          <a:lstStyle/>
          <a:p>
            <a:r>
              <a:rPr lang="pl-PL" sz="2800" dirty="0"/>
              <a:t>Bezpłatny przelot, zakwaterowanie, wyżywienie</a:t>
            </a:r>
          </a:p>
          <a:p>
            <a:r>
              <a:rPr lang="pl-PL" sz="2800" dirty="0"/>
              <a:t>Kieszonkowe na własne potrzeby</a:t>
            </a:r>
          </a:p>
          <a:p>
            <a:r>
              <a:rPr lang="pl-PL" sz="2800" dirty="0"/>
              <a:t>Zajęcia praktyczne realizowane w środowisku pracy</a:t>
            </a:r>
          </a:p>
          <a:p>
            <a:r>
              <a:rPr lang="pl-PL" sz="2800" dirty="0"/>
              <a:t>Czas wolny (odpoczynek, zwiedzanie itp.)</a:t>
            </a:r>
          </a:p>
          <a:p>
            <a:r>
              <a:rPr lang="pl-PL" sz="2800" dirty="0"/>
              <a:t>Certyfikat odbycia praktyk</a:t>
            </a:r>
          </a:p>
        </p:txBody>
      </p:sp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79242" y="620688"/>
            <a:ext cx="6347713" cy="1320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chemeClr val="accent2">
                  <a:lumMod val="75000"/>
                </a:schemeClr>
              </a:contourClr>
            </a:sp3d>
          </a:bodyPr>
          <a:lstStyle/>
          <a:p>
            <a:pPr algn="ctr"/>
            <a:r>
              <a:rPr lang="pl-PL" sz="40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/>
                  </a:glow>
                  <a:innerShdw blurRad="241300" dist="1930400" dir="13500000">
                    <a:prstClr val="black">
                      <a:alpha val="50000"/>
                    </a:prstClr>
                  </a:innerShdw>
                </a:effectLst>
              </a:rPr>
              <a:t>Portugalia 2019</a:t>
            </a:r>
          </a:p>
        </p:txBody>
      </p:sp>
      <p:pic>
        <p:nvPicPr>
          <p:cNvPr id="9" name="Symbol zastępczy zawartości 8" descr="IMG-20210129-WA00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628800"/>
            <a:ext cx="3090863" cy="2318147"/>
          </a:xfrm>
        </p:spPr>
      </p:pic>
      <p:pic>
        <p:nvPicPr>
          <p:cNvPr id="10" name="Symbol zastępczy zawartości 9" descr="IMG-20210129-WA00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46297" y="1314296"/>
            <a:ext cx="2478881" cy="3305175"/>
          </a:xfrm>
        </p:spPr>
      </p:pic>
      <p:pic>
        <p:nvPicPr>
          <p:cNvPr id="8" name="Symbol zastępczy zawartości 6" descr="IMG-20210129-WA0002.jpg">
            <a:extLst>
              <a:ext uri="{FF2B5EF4-FFF2-40B4-BE49-F238E27FC236}">
                <a16:creationId xmlns:a16="http://schemas.microsoft.com/office/drawing/2014/main" id="{649CE03D-5CA8-49D4-9FDF-5DB6953645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328057"/>
            <a:ext cx="3373258" cy="2529943"/>
          </a:xfrm>
          <a:prstGeom prst="rect">
            <a:avLst/>
          </a:prstGeom>
        </p:spPr>
      </p:pic>
      <p:pic>
        <p:nvPicPr>
          <p:cNvPr id="11" name="Symbol zastępczy zawartości 7" descr="IMG-20210129-WA0005.jpg">
            <a:extLst>
              <a:ext uri="{FF2B5EF4-FFF2-40B4-BE49-F238E27FC236}">
                <a16:creationId xmlns:a16="http://schemas.microsoft.com/office/drawing/2014/main" id="{CA8B64CE-8BBD-40BF-BFBC-D3550F3A7C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6833" y="3552825"/>
            <a:ext cx="2478881" cy="3305175"/>
          </a:xfrm>
          <a:prstGeom prst="rect">
            <a:avLst/>
          </a:prstGeom>
        </p:spPr>
      </p:pic>
      <p:pic>
        <p:nvPicPr>
          <p:cNvPr id="12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>
            <a:extLst>
              <a:ext uri="{FF2B5EF4-FFF2-40B4-BE49-F238E27FC236}">
                <a16:creationId xmlns:a16="http://schemas.microsoft.com/office/drawing/2014/main" id="{252034D9-85ED-4553-9DAA-20ED6518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88084" y="332656"/>
            <a:ext cx="8003232" cy="604867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>
                <a:solidFill>
                  <a:schemeClr val="accent2">
                    <a:lumMod val="50000"/>
                  </a:schemeClr>
                </a:solidFill>
              </a:rPr>
              <a:t>NAJNOWSZY PROJEKT 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200" dirty="0">
                <a:solidFill>
                  <a:schemeClr val="accent2">
                    <a:lumMod val="50000"/>
                  </a:schemeClr>
                </a:solidFill>
              </a:rPr>
              <a:t>Trwa on do listopada 2022 roku.</a:t>
            </a: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200" dirty="0">
                <a:solidFill>
                  <a:schemeClr val="accent2">
                    <a:lumMod val="50000"/>
                  </a:schemeClr>
                </a:solidFill>
              </a:rPr>
              <a:t>Obejmuje szereg kursów i szkoleń nadających </a:t>
            </a: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200" dirty="0">
                <a:solidFill>
                  <a:schemeClr val="accent2">
                    <a:lumMod val="50000"/>
                  </a:schemeClr>
                </a:solidFill>
              </a:rPr>
              <a:t>dodatkowe kwalifikacje, uprawnienia i umiejętności tj.: </a:t>
            </a: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200" b="1" u="sng" dirty="0">
                <a:solidFill>
                  <a:schemeClr val="accent2">
                    <a:lumMod val="50000"/>
                  </a:schemeClr>
                </a:solidFill>
              </a:rPr>
              <a:t>Szkolenia dla informatyków:</a:t>
            </a:r>
            <a:r>
              <a:rPr lang="pl-PL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l-PL" sz="2200" i="1" dirty="0">
                <a:solidFill>
                  <a:schemeClr val="accent2">
                    <a:lumMod val="50000"/>
                  </a:schemeClr>
                </a:solidFill>
              </a:rPr>
              <a:t>Kompetencje cyfrowe ECCC,  Projektowanie i montaż sieci komputerowych oraz administrowanie sieci, Programowanie Java/C++/</a:t>
            </a:r>
            <a:r>
              <a:rPr lang="pl-PL" sz="2200" i="1" dirty="0" err="1">
                <a:solidFill>
                  <a:schemeClr val="accent2">
                    <a:lumMod val="50000"/>
                  </a:schemeClr>
                </a:solidFill>
              </a:rPr>
              <a:t>Python</a:t>
            </a:r>
            <a:r>
              <a:rPr lang="pl-PL" sz="2200" i="1" dirty="0">
                <a:solidFill>
                  <a:schemeClr val="accent2">
                    <a:lumMod val="50000"/>
                  </a:schemeClr>
                </a:solidFill>
              </a:rPr>
              <a:t> , Robotyka , Operator </a:t>
            </a:r>
            <a:r>
              <a:rPr lang="pl-PL" sz="2200" i="1" dirty="0" err="1">
                <a:solidFill>
                  <a:schemeClr val="accent2">
                    <a:lumMod val="50000"/>
                  </a:schemeClr>
                </a:solidFill>
              </a:rPr>
              <a:t>drona</a:t>
            </a:r>
            <a:r>
              <a:rPr lang="pl-PL" sz="2200" i="1" dirty="0">
                <a:solidFill>
                  <a:schemeClr val="accent2">
                    <a:lumMod val="50000"/>
                  </a:schemeClr>
                </a:solidFill>
              </a:rPr>
              <a:t> , Spawacz MG, MAG, TIG, Grafika komputerowa ECCC CS, Staże uczniowskie</a:t>
            </a: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200" b="1" u="sng" dirty="0">
                <a:solidFill>
                  <a:schemeClr val="accent2">
                    <a:lumMod val="50000"/>
                  </a:schemeClr>
                </a:solidFill>
              </a:rPr>
              <a:t>Szkolenia dla gastronomów: </a:t>
            </a:r>
            <a:r>
              <a:rPr lang="pl-PL" sz="2200" i="1" dirty="0">
                <a:solidFill>
                  <a:schemeClr val="accent2">
                    <a:lumMod val="50000"/>
                  </a:schemeClr>
                </a:solidFill>
              </a:rPr>
              <a:t>Smaki regionu + Kuchnia lubelska + Kuchnia molekularna, Kuchnia kresowa + </a:t>
            </a:r>
            <a:r>
              <a:rPr lang="pl-PL" sz="2200" i="1" dirty="0" err="1">
                <a:solidFill>
                  <a:schemeClr val="accent2">
                    <a:lumMod val="50000"/>
                  </a:schemeClr>
                </a:solidFill>
              </a:rPr>
              <a:t>Finger</a:t>
            </a:r>
            <a:r>
              <a:rPr lang="pl-PL" sz="2200" i="1" dirty="0">
                <a:solidFill>
                  <a:schemeClr val="accent2">
                    <a:lumMod val="50000"/>
                  </a:schemeClr>
                </a:solidFill>
              </a:rPr>
              <a:t> Food</a:t>
            </a: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pl-PL" sz="2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700" b="1" dirty="0">
                <a:solidFill>
                  <a:schemeClr val="accent2">
                    <a:lumMod val="50000"/>
                  </a:schemeClr>
                </a:solidFill>
              </a:rPr>
              <a:t>Każdy uczeń naszej szkoły ma szansę udziału w projekcie, również przyszli pierwszoklasiści, zwłaszcza w stażach u pracodawców. Za udział w stażu uczestnik otrzyma stypendium (wynagrodzenie)</a:t>
            </a:r>
            <a:r>
              <a:rPr lang="pl-PL" sz="2700" b="1" dirty="0"/>
              <a:t>.</a:t>
            </a:r>
            <a:br>
              <a:rPr lang="pl-PL" sz="2700" b="1" dirty="0"/>
            </a:br>
            <a:endParaRPr lang="pl-PL" sz="2700" b="1" dirty="0"/>
          </a:p>
        </p:txBody>
      </p:sp>
      <p:pic>
        <p:nvPicPr>
          <p:cNvPr id="1026" name="Picture 2" descr="C:\Users\Klaudia\Desktop\pobr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898" y="11522"/>
            <a:ext cx="2524125" cy="1809750"/>
          </a:xfrm>
          <a:prstGeom prst="rect">
            <a:avLst/>
          </a:prstGeom>
          <a:noFill/>
        </p:spPr>
      </p:pic>
      <p:pic>
        <p:nvPicPr>
          <p:cNvPr id="4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>
            <a:extLst>
              <a:ext uri="{FF2B5EF4-FFF2-40B4-BE49-F238E27FC236}">
                <a16:creationId xmlns:a16="http://schemas.microsoft.com/office/drawing/2014/main" id="{09E27601-927C-4B09-AC34-6A0BAAAC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3574" y="-12698"/>
            <a:ext cx="10735574" cy="68611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864" y="14289"/>
            <a:ext cx="4492096" cy="651971"/>
          </a:xfrm>
        </p:spPr>
        <p:txBody>
          <a:bodyPr rtlCol="0">
            <a:normAutofit/>
          </a:bodyPr>
          <a:lstStyle/>
          <a:p>
            <a:pPr algn="l"/>
            <a:r>
              <a:rPr lang="pl-PL" sz="3200" b="1" dirty="0"/>
              <a:t>Technik informatyk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886" y="1196750"/>
            <a:ext cx="4492095" cy="554461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pl-PL" sz="2800" dirty="0"/>
              <a:t>Przedmioty zawodowe </a:t>
            </a:r>
          </a:p>
          <a:p>
            <a:pPr marL="0" indent="0">
              <a:buNone/>
            </a:pPr>
            <a:r>
              <a:rPr lang="pl-PL" sz="2800" dirty="0"/>
              <a:t>w kształceniu teoretycznym:</a:t>
            </a:r>
          </a:p>
          <a:p>
            <a:pPr marL="0" indent="0">
              <a:buNone/>
            </a:pPr>
            <a:endParaRPr lang="pl-PL" sz="2800" dirty="0"/>
          </a:p>
          <a:p>
            <a:r>
              <a:rPr lang="pl-PL" sz="2800" dirty="0"/>
              <a:t>Systemy operacyjne</a:t>
            </a:r>
          </a:p>
          <a:p>
            <a:r>
              <a:rPr lang="pl-PL" sz="2800" dirty="0"/>
              <a:t>Sieci komputerowe</a:t>
            </a:r>
          </a:p>
          <a:p>
            <a:r>
              <a:rPr lang="pl-PL" sz="2800" dirty="0"/>
              <a:t>Witryny internetowe</a:t>
            </a:r>
          </a:p>
          <a:p>
            <a:r>
              <a:rPr lang="pl-PL" sz="2800" dirty="0"/>
              <a:t>Aplikacje internetowe</a:t>
            </a:r>
          </a:p>
          <a:p>
            <a:r>
              <a:rPr lang="pl-PL" sz="2800" dirty="0"/>
              <a:t>Systemy baz danych</a:t>
            </a:r>
          </a:p>
        </p:txBody>
      </p:sp>
      <p:pic>
        <p:nvPicPr>
          <p:cNvPr id="64" name="Obraz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15" y="5168799"/>
            <a:ext cx="1553767" cy="18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24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15196" cy="1661993"/>
          </a:xfrm>
        </p:spPr>
        <p:txBody>
          <a:bodyPr>
            <a:normAutofit fontScale="90000"/>
          </a:bodyPr>
          <a:lstStyle/>
          <a:p>
            <a:pPr algn="l"/>
            <a:r>
              <a:rPr lang="pl-PL" altLang="pl-PL" sz="3600" dirty="0">
                <a:solidFill>
                  <a:srgbClr val="292929"/>
                </a:solidFill>
              </a:rPr>
              <a:t>         ZESPÓŁ SZKÓŁ PONADPODSTAWOWYCH </a:t>
            </a:r>
            <a:br>
              <a:rPr lang="pl-PL" altLang="pl-PL" sz="3600" dirty="0">
                <a:solidFill>
                  <a:srgbClr val="292929"/>
                </a:solidFill>
              </a:rPr>
            </a:br>
            <a:r>
              <a:rPr lang="pl-PL" altLang="pl-PL" sz="3600" dirty="0">
                <a:solidFill>
                  <a:srgbClr val="292929"/>
                </a:solidFill>
              </a:rPr>
              <a:t>         W NIEMCACH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idx="1"/>
          </p:nvPr>
        </p:nvSpPr>
        <p:spPr>
          <a:xfrm>
            <a:off x="457200" y="2000240"/>
            <a:ext cx="8229240" cy="412552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endParaRPr lang="pl-PL" altLang="pl-PL" sz="2800" b="1" i="1" dirty="0">
              <a:solidFill>
                <a:srgbClr val="292929"/>
              </a:solidFill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21-025 Niemce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 ul. Różana 8</a:t>
            </a:r>
            <a:b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</a:b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tel. (0 81) 756 14 78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  <a:t> fax. (0 81) 756 27 50</a:t>
            </a:r>
          </a:p>
          <a:p>
            <a:pPr algn="ctr" eaLnBrk="1" hangingPunct="1">
              <a:lnSpc>
                <a:spcPct val="90000"/>
              </a:lnSpc>
            </a:pP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  <a:hlinkClick r:id="rId2"/>
              </a:rPr>
              <a:t>zso.niemce</a:t>
            </a: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  <a:cs typeface="Tahoma" pitchFamily="34" charset="0"/>
                <a:hlinkClick r:id="rId2"/>
              </a:rPr>
              <a:t>@</a:t>
            </a: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  <a:hlinkClick r:id="rId2"/>
              </a:rPr>
              <a:t>powiat.lublin.pl</a:t>
            </a:r>
            <a:br>
              <a:rPr lang="pl-PL" altLang="pl-PL" sz="2800" b="1" i="1" dirty="0">
                <a:solidFill>
                  <a:srgbClr val="292929"/>
                </a:solidFill>
                <a:latin typeface="Tahoma" pitchFamily="34" charset="0"/>
              </a:rPr>
            </a:br>
            <a:r>
              <a:rPr lang="pl-PL" altLang="pl-PL" sz="2800" b="1" i="1" dirty="0" err="1">
                <a:solidFill>
                  <a:srgbClr val="292929"/>
                </a:solidFill>
                <a:latin typeface="Tahoma" pitchFamily="34" charset="0"/>
              </a:rPr>
              <a:t>www.zspniemce.pl</a:t>
            </a:r>
            <a:endParaRPr lang="pl-PL" sz="2800" b="1" dirty="0"/>
          </a:p>
        </p:txBody>
      </p:sp>
      <p:pic>
        <p:nvPicPr>
          <p:cNvPr id="1029" name="Picture 5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-571528"/>
            <a:ext cx="3000396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100" y="1267"/>
            <a:ext cx="6959100" cy="6899025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E4D07E00-C9F6-40B0-85DE-370799D8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15" y="5168799"/>
            <a:ext cx="1553767" cy="1864724"/>
          </a:xfrm>
          <a:prstGeom prst="rect">
            <a:avLst/>
          </a:prstGeom>
        </p:spPr>
      </p:pic>
      <p:sp>
        <p:nvSpPr>
          <p:cNvPr id="68" name="Tytuł 1">
            <a:extLst>
              <a:ext uri="{FF2B5EF4-FFF2-40B4-BE49-F238E27FC236}">
                <a16:creationId xmlns:a16="http://schemas.microsoft.com/office/drawing/2014/main" id="{D639BA2D-BFAF-4716-85B9-00D966AF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864" y="14289"/>
            <a:ext cx="4492096" cy="651971"/>
          </a:xfrm>
        </p:spPr>
        <p:txBody>
          <a:bodyPr rtlCol="0">
            <a:normAutofit/>
          </a:bodyPr>
          <a:lstStyle/>
          <a:p>
            <a:pPr algn="l"/>
            <a:r>
              <a:rPr lang="pl-PL" sz="3200" b="1" dirty="0"/>
              <a:t>Technik informatyk</a:t>
            </a:r>
          </a:p>
        </p:txBody>
      </p:sp>
      <p:sp>
        <p:nvSpPr>
          <p:cNvPr id="69" name="Zawartość — symbol zastępczy 2">
            <a:extLst>
              <a:ext uri="{FF2B5EF4-FFF2-40B4-BE49-F238E27FC236}">
                <a16:creationId xmlns:a16="http://schemas.microsoft.com/office/drawing/2014/main" id="{2585DE69-5055-496C-A8BF-74749492C33A}"/>
              </a:ext>
            </a:extLst>
          </p:cNvPr>
          <p:cNvSpPr txBox="1">
            <a:spLocks/>
          </p:cNvSpPr>
          <p:nvPr/>
        </p:nvSpPr>
        <p:spPr>
          <a:xfrm>
            <a:off x="4635886" y="1196750"/>
            <a:ext cx="4492095" cy="5544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300" dirty="0"/>
              <a:t>Przedmioty zawodowe </a:t>
            </a:r>
          </a:p>
          <a:p>
            <a:pPr marL="0" indent="0">
              <a:buFont typeface="Arial" pitchFamily="34" charset="0"/>
              <a:buNone/>
            </a:pPr>
            <a:r>
              <a:rPr lang="pl-PL" sz="3300" dirty="0"/>
              <a:t>w kształceniu praktycznym:</a:t>
            </a:r>
          </a:p>
          <a:p>
            <a:pPr marL="0" indent="0">
              <a:buFont typeface="Arial" pitchFamily="34" charset="0"/>
              <a:buNone/>
            </a:pPr>
            <a:endParaRPr lang="pl-PL" sz="2800" dirty="0"/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Eksploatacja urządzeń techniki komputerowej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Tworzenie stron internetowych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Eksploatacja lokalnych sieci komputerowych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Tworzenie aplikacji internetowych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Administracja sieciowymi systemami operacyjnymi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Projektowanie i administrowanie bazami danych</a:t>
            </a:r>
          </a:p>
        </p:txBody>
      </p:sp>
    </p:spTree>
    <p:extLst>
      <p:ext uri="{BB962C8B-B14F-4D97-AF65-F5344CB8AC3E}">
        <p14:creationId xmlns:p14="http://schemas.microsoft.com/office/powerpoint/2010/main" val="411763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117" y="-3"/>
            <a:ext cx="7838117" cy="6959100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10179656-F389-4F5D-894E-D1C75FB9F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15" y="5168799"/>
            <a:ext cx="1553767" cy="1864724"/>
          </a:xfrm>
          <a:prstGeom prst="rect">
            <a:avLst/>
          </a:prstGeom>
        </p:spPr>
      </p:pic>
      <p:sp>
        <p:nvSpPr>
          <p:cNvPr id="68" name="Tytuł 1">
            <a:extLst>
              <a:ext uri="{FF2B5EF4-FFF2-40B4-BE49-F238E27FC236}">
                <a16:creationId xmlns:a16="http://schemas.microsoft.com/office/drawing/2014/main" id="{211B94A4-5199-4A29-8011-E9D2DD21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864" y="14289"/>
            <a:ext cx="4492096" cy="651971"/>
          </a:xfrm>
        </p:spPr>
        <p:txBody>
          <a:bodyPr rtlCol="0">
            <a:normAutofit/>
          </a:bodyPr>
          <a:lstStyle/>
          <a:p>
            <a:pPr algn="l"/>
            <a:r>
              <a:rPr lang="pl-PL" sz="3200" b="1" dirty="0"/>
              <a:t>Technik informatyk</a:t>
            </a:r>
          </a:p>
        </p:txBody>
      </p:sp>
      <p:sp>
        <p:nvSpPr>
          <p:cNvPr id="69" name="Zawartość — symbol zastępczy 2">
            <a:extLst>
              <a:ext uri="{FF2B5EF4-FFF2-40B4-BE49-F238E27FC236}">
                <a16:creationId xmlns:a16="http://schemas.microsoft.com/office/drawing/2014/main" id="{CA636AA9-E79B-4A19-B0D1-9C01E1BBAFC2}"/>
              </a:ext>
            </a:extLst>
          </p:cNvPr>
          <p:cNvSpPr txBox="1">
            <a:spLocks/>
          </p:cNvSpPr>
          <p:nvPr/>
        </p:nvSpPr>
        <p:spPr>
          <a:xfrm>
            <a:off x="4635886" y="680550"/>
            <a:ext cx="4492095" cy="6060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300" dirty="0"/>
              <a:t>Egzaminy kwalifikacyjne </a:t>
            </a:r>
            <a:br>
              <a:rPr lang="pl-PL" sz="3300" dirty="0"/>
            </a:br>
            <a:r>
              <a:rPr lang="pl-PL" sz="3300" dirty="0"/>
              <a:t>w zawodzie:</a:t>
            </a:r>
          </a:p>
          <a:p>
            <a:pPr marL="0" indent="0">
              <a:buFont typeface="Arial" pitchFamily="34" charset="0"/>
              <a:buNone/>
            </a:pPr>
            <a:endParaRPr lang="pl-PL" sz="3300" dirty="0"/>
          </a:p>
          <a:p>
            <a:pPr marL="0" indent="0">
              <a:buNone/>
            </a:pPr>
            <a: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INF.02</a:t>
            </a:r>
            <a:b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uczeń zdobywając tą kwalifikację będzie umiał:</a:t>
            </a:r>
          </a:p>
          <a:p>
            <a:pPr lvl="1"/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przygotować stanowisko komputerowe do pracy </a:t>
            </a:r>
          </a:p>
          <a:p>
            <a:pPr lvl="1"/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naprawić urządzenia techniki komputerowej, </a:t>
            </a:r>
          </a:p>
          <a:p>
            <a:pPr lvl="1"/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wykonać lokalną sieć komputerową</a:t>
            </a:r>
          </a:p>
          <a:p>
            <a:pPr marL="0" indent="0">
              <a:buNone/>
            </a:pPr>
            <a:r>
              <a:rPr lang="pl-PL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INF.03   </a:t>
            </a:r>
            <a:b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uczeń zdobywając tę kwalifikację będzie potrafił: </a:t>
            </a:r>
          </a:p>
          <a:p>
            <a:pPr lvl="1"/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tworzyć strony i aplikacje internetowe</a:t>
            </a:r>
          </a:p>
          <a:p>
            <a:pPr lvl="1"/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opracować i obsługiwać własne programy i aplikacje </a:t>
            </a:r>
          </a:p>
          <a:p>
            <a:pPr lvl="1"/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tworzyć i administrować bazy danych</a:t>
            </a:r>
          </a:p>
          <a:p>
            <a:pPr marL="0" indent="0">
              <a:buFont typeface="Arial" pitchFamily="34" charset="0"/>
              <a:buNone/>
            </a:pPr>
            <a:endParaRPr lang="pl-PL" sz="3300" dirty="0"/>
          </a:p>
          <a:p>
            <a:pPr marL="0" indent="0">
              <a:buFont typeface="Arial" pitchFamily="34" charset="0"/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01968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100" y="-1"/>
            <a:ext cx="6959100" cy="6959100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08B48DF6-B39B-444F-B4EF-79097D0A3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15" y="5168799"/>
            <a:ext cx="1553767" cy="1864724"/>
          </a:xfrm>
          <a:prstGeom prst="rect">
            <a:avLst/>
          </a:prstGeom>
        </p:spPr>
      </p:pic>
      <p:sp>
        <p:nvSpPr>
          <p:cNvPr id="67" name="Tytuł 1">
            <a:extLst>
              <a:ext uri="{FF2B5EF4-FFF2-40B4-BE49-F238E27FC236}">
                <a16:creationId xmlns:a16="http://schemas.microsoft.com/office/drawing/2014/main" id="{38E27862-0A63-4899-BD52-78F584A2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864" y="14289"/>
            <a:ext cx="4492096" cy="651971"/>
          </a:xfrm>
        </p:spPr>
        <p:txBody>
          <a:bodyPr rtlCol="0">
            <a:normAutofit/>
          </a:bodyPr>
          <a:lstStyle/>
          <a:p>
            <a:pPr algn="l"/>
            <a:r>
              <a:rPr lang="pl-PL" sz="3200" b="1" dirty="0"/>
              <a:t>Technik informatyk</a:t>
            </a:r>
          </a:p>
        </p:txBody>
      </p:sp>
      <p:sp>
        <p:nvSpPr>
          <p:cNvPr id="70" name="Zawartość — symbol zastępczy 2">
            <a:extLst>
              <a:ext uri="{FF2B5EF4-FFF2-40B4-BE49-F238E27FC236}">
                <a16:creationId xmlns:a16="http://schemas.microsoft.com/office/drawing/2014/main" id="{AC3A2C95-867E-4D7E-9F82-3B7F2D586047}"/>
              </a:ext>
            </a:extLst>
          </p:cNvPr>
          <p:cNvSpPr txBox="1">
            <a:spLocks/>
          </p:cNvSpPr>
          <p:nvPr/>
        </p:nvSpPr>
        <p:spPr>
          <a:xfrm>
            <a:off x="4635886" y="1196750"/>
            <a:ext cx="4492095" cy="5544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800" b="1" dirty="0"/>
              <a:t>Możliwości rozwoju:</a:t>
            </a:r>
          </a:p>
          <a:p>
            <a:pPr lvl="1"/>
            <a:r>
              <a:rPr lang="pl-PL" sz="2400" dirty="0"/>
              <a:t>Studia zawodowe i inżynierskie</a:t>
            </a:r>
          </a:p>
          <a:p>
            <a:endParaRPr lang="pl-PL" sz="2800" dirty="0"/>
          </a:p>
          <a:p>
            <a:pPr marL="0" indent="0">
              <a:buNone/>
            </a:pPr>
            <a:r>
              <a:rPr lang="pl-PL" sz="2800" b="1" dirty="0"/>
              <a:t>Możliwości zawodowe:</a:t>
            </a:r>
          </a:p>
          <a:p>
            <a:pPr lvl="1"/>
            <a:r>
              <a:rPr lang="pl-PL" sz="2400" dirty="0"/>
              <a:t>Tworzenie oprogramowania</a:t>
            </a:r>
          </a:p>
          <a:p>
            <a:pPr lvl="1"/>
            <a:r>
              <a:rPr lang="pl-PL" sz="2400" dirty="0"/>
              <a:t>Naprawa sprzętu</a:t>
            </a:r>
          </a:p>
          <a:p>
            <a:pPr lvl="1"/>
            <a:r>
              <a:rPr lang="pl-PL" sz="2400" dirty="0"/>
              <a:t>Administracja sieciami w instytucjach państwowych</a:t>
            </a:r>
          </a:p>
          <a:p>
            <a:pPr lvl="1"/>
            <a:r>
              <a:rPr lang="pl-PL" sz="2400" dirty="0"/>
              <a:t>Administracja infrastrukturą informatyczną</a:t>
            </a:r>
            <a:endParaRPr lang="pl-PL" sz="28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51540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42960" y="214200"/>
            <a:ext cx="6215056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000" b="1" strike="noStrike" spc="-1" dirty="0">
                <a:solidFill>
                  <a:srgbClr val="000000"/>
                </a:solidFill>
                <a:latin typeface="Calibri"/>
              </a:rPr>
              <a:t>TECHNIK ŻYWIENIA I USŁUG        GASTRONOMICZNYCH</a:t>
            </a:r>
          </a:p>
        </p:txBody>
      </p:sp>
      <p:sp>
        <p:nvSpPr>
          <p:cNvPr id="83" name="TextShape 2"/>
          <p:cNvSpPr txBox="1"/>
          <p:nvPr/>
        </p:nvSpPr>
        <p:spPr>
          <a:xfrm>
            <a:off x="1371600" y="2000160"/>
            <a:ext cx="6400440" cy="4357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pl-PL" sz="3200" b="0" strike="noStrike" spc="-1" dirty="0">
              <a:latin typeface="Arial"/>
            </a:endParaRPr>
          </a:p>
        </p:txBody>
      </p:sp>
      <p:pic>
        <p:nvPicPr>
          <p:cNvPr id="84" name="Picture 4" descr="C:\Users\PC\Desktop\zdjecia do prezentacji 2\fdrhdhtghgfh.jpg"/>
          <p:cNvPicPr/>
          <p:nvPr/>
        </p:nvPicPr>
        <p:blipFill>
          <a:blip r:embed="rId3" cstate="print"/>
          <a:stretch/>
        </p:blipFill>
        <p:spPr>
          <a:xfrm>
            <a:off x="1000080" y="1785960"/>
            <a:ext cx="7184880" cy="4552560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 dirty="0">
                <a:solidFill>
                  <a:srgbClr val="000000"/>
                </a:solidFill>
                <a:latin typeface="Calibri"/>
              </a:rPr>
              <a:t>EGZAMINY ZAWODOWE</a:t>
            </a:r>
          </a:p>
        </p:txBody>
      </p:sp>
      <p:sp>
        <p:nvSpPr>
          <p:cNvPr id="94" name="TextShape 2"/>
          <p:cNvSpPr txBox="1"/>
          <p:nvPr/>
        </p:nvSpPr>
        <p:spPr>
          <a:xfrm>
            <a:off x="164820" y="1528762"/>
            <a:ext cx="8799667" cy="297180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1" strike="noStrike" spc="-1" dirty="0">
                <a:solidFill>
                  <a:srgbClr val="000000"/>
                </a:solidFill>
                <a:latin typeface="Calibri"/>
              </a:rPr>
              <a:t>HGT.02</a:t>
            </a: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. Przygotowanie i wydawanie dań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1" strike="noStrike" spc="-1" dirty="0">
                <a:solidFill>
                  <a:srgbClr val="000000"/>
                </a:solidFill>
                <a:latin typeface="Calibri"/>
              </a:rPr>
              <a:t>HGT.12</a:t>
            </a: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. Organizacja żywienia i usług    gastronomicznych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99" name="Picture 3" descr="C:\Users\zsp\Desktop\111111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44816" y="3709128"/>
            <a:ext cx="3571400" cy="2678550"/>
          </a:xfrm>
          <a:prstGeom prst="rect">
            <a:avLst/>
          </a:prstGeom>
          <a:noFill/>
        </p:spPr>
      </p:pic>
      <p:pic>
        <p:nvPicPr>
          <p:cNvPr id="5" name="Picture 2" descr="https://scontent-waw1-1.xx.fbcdn.net/v/t1.15752-9/86738679_214059039638523_3744703881402122240_n.png?_nc_cat=100&amp;_nc_oc=AQkLXb1gaQUAlqqJjd17GJMGQQF6HffBy9jjmClYjHs-vOmMiW8WJvxfEyrD4lTeIaU&amp;_nc_ht=scontent-waw1-1.xx&amp;oh=ffa26babbf56e3c5934d11678c9c7efe&amp;oe=5EC82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-428653"/>
            <a:ext cx="2143141" cy="259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1779</TotalTime>
  <Words>1317</Words>
  <Application>Microsoft Office PowerPoint</Application>
  <PresentationFormat>Pokaz na ekranie (4:3)</PresentationFormat>
  <Paragraphs>218</Paragraphs>
  <Slides>40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51" baseType="lpstr">
      <vt:lpstr>Arial</vt:lpstr>
      <vt:lpstr>Calibri</vt:lpstr>
      <vt:lpstr>Courier New</vt:lpstr>
      <vt:lpstr>odstemplik</vt:lpstr>
      <vt:lpstr>Symbol</vt:lpstr>
      <vt:lpstr>Tahoma</vt:lpstr>
      <vt:lpstr>Times New Roman</vt:lpstr>
      <vt:lpstr>Trebuchet MS</vt:lpstr>
      <vt:lpstr>Wingdings</vt:lpstr>
      <vt:lpstr>Wingdings 3</vt:lpstr>
      <vt:lpstr>Faseta</vt:lpstr>
      <vt:lpstr>         ZESPÓŁ SZKÓŁ PONADPODSTAWOWYCH           W NIEMCACH</vt:lpstr>
      <vt:lpstr>ZESPÓŁ SZKÓŁ PONADPODSTAWOWYCH W NIEMCACH</vt:lpstr>
      <vt:lpstr>   </vt:lpstr>
      <vt:lpstr>Technik informatyk</vt:lpstr>
      <vt:lpstr>Technik informatyk</vt:lpstr>
      <vt:lpstr>Technik informatyk</vt:lpstr>
      <vt:lpstr>Technik informatyk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Architektura Krajobrazu    </vt:lpstr>
      <vt:lpstr>Prezentacja programu PowerPoint</vt:lpstr>
      <vt:lpstr>Stawiamy na praktykę  </vt:lpstr>
      <vt:lpstr>… ale i doświadczenie.!</vt:lpstr>
      <vt:lpstr>Prezentacja programu PowerPoint</vt:lpstr>
      <vt:lpstr>Prezentacja programu PowerPoint</vt:lpstr>
      <vt:lpstr>Technikum agrobiznesu</vt:lpstr>
      <vt:lpstr>technik agrobiznesu</vt:lpstr>
      <vt:lpstr>technik agrobiznesu przedmioty</vt:lpstr>
      <vt:lpstr> technik agrobiznesu</vt:lpstr>
      <vt:lpstr>Prezentacja programu PowerPoint</vt:lpstr>
      <vt:lpstr>Liceum Ogólnokształcące  </vt:lpstr>
      <vt:lpstr>    Szkoła przygotowuje  ucznia do pracy    w policji oraz w innych       służbach mundurowych    </vt:lpstr>
      <vt:lpstr>Absolwenci naszej szkoły przygotowywani są do podjęcia nauki na wybranych kierunkach studiów mundurowych oraz cywilnych takich jak np.: </vt:lpstr>
      <vt:lpstr>W ramach edukacji policyjnej odbywają się następujące zajęcia z:</vt:lpstr>
      <vt:lpstr>Wizyta w KMP Lublin  i KP VI w Lublinie</vt:lpstr>
      <vt:lpstr>Spotkanie z  policjantem technikiem kryminalistyki oraz przewodnikiem  psa służbowego</vt:lpstr>
      <vt:lpstr>Spotkanie z policjantem  wydziału prewencji</vt:lpstr>
      <vt:lpstr>Szkolenie strzeleckie  na strzelnicy</vt:lpstr>
      <vt:lpstr>Szkoła Branżowa   - KUCHARZ </vt:lpstr>
      <vt:lpstr>Szkoła Branżowa   - CUKIERNIK  </vt:lpstr>
      <vt:lpstr>Szkoła Branżowa   - OGRODNIK </vt:lpstr>
      <vt:lpstr>Szkoła Branżowa   - ROLNIK </vt:lpstr>
      <vt:lpstr>Praktyki zawodowe w Portugalii </vt:lpstr>
      <vt:lpstr>Portugalia 2019</vt:lpstr>
      <vt:lpstr>NAJNOWSZY PROJEKT   Trwa on do listopada 2022 roku.  Obejmuje szereg kursów i szkoleń nadających  dodatkowe kwalifikacje, uprawnienia i umiejętności tj.:   Szkolenia dla informatyków: Kompetencje cyfrowe ECCC,  Projektowanie i montaż sieci komputerowych oraz administrowanie sieci, Programowanie Java/C++/Python , Robotyka , Operator drona , Spawacz MG, MAG, TIG, Grafika komputerowa ECCC CS, Staże uczniowskie Szkolenia dla gastronomów: Smaki regionu + Kuchnia lubelska + Kuchnia molekularna, Kuchnia kresowa + Finger Food  Każdy uczeń naszej szkoły ma szansę udziału w projekcie, również przyszli pierwszoklasiści, zwłaszcza w stażach u pracodawców. Za udział w stażu uczestnik otrzyma stypendium (wynagrodzenie). </vt:lpstr>
      <vt:lpstr>         ZESPÓŁ SZKÓŁ PONADPODSTAWOWYCH           W NIEMCACH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Ponadpodstawowych  w Niemcach</dc:title>
  <dc:creator>kuchcik47 kuchcik47</dc:creator>
  <cp:lastModifiedBy>Ewa Krawiec-Wojtysiak</cp:lastModifiedBy>
  <cp:revision>88</cp:revision>
  <dcterms:created xsi:type="dcterms:W3CDTF">2020-02-12T04:36:55Z</dcterms:created>
  <dcterms:modified xsi:type="dcterms:W3CDTF">2021-04-26T11:15:51Z</dcterms:modified>
</cp:coreProperties>
</file>